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6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58"/>
  </p:notesMasterIdLst>
  <p:sldIdLst>
    <p:sldId id="563" r:id="rId4"/>
    <p:sldId id="668" r:id="rId5"/>
    <p:sldId id="663" r:id="rId6"/>
    <p:sldId id="684" r:id="rId7"/>
    <p:sldId id="685" r:id="rId8"/>
    <p:sldId id="695" r:id="rId9"/>
    <p:sldId id="686" r:id="rId10"/>
    <p:sldId id="696" r:id="rId11"/>
    <p:sldId id="688" r:id="rId12"/>
    <p:sldId id="690" r:id="rId13"/>
    <p:sldId id="689" r:id="rId14"/>
    <p:sldId id="629" r:id="rId15"/>
    <p:sldId id="646" r:id="rId16"/>
    <p:sldId id="649" r:id="rId17"/>
    <p:sldId id="673" r:id="rId18"/>
    <p:sldId id="479" r:id="rId19"/>
    <p:sldId id="565" r:id="rId20"/>
    <p:sldId id="630" r:id="rId21"/>
    <p:sldId id="569" r:id="rId22"/>
    <p:sldId id="659" r:id="rId23"/>
    <p:sldId id="568" r:id="rId24"/>
    <p:sldId id="638" r:id="rId25"/>
    <p:sldId id="669" r:id="rId26"/>
    <p:sldId id="697" r:id="rId27"/>
    <p:sldId id="632" r:id="rId28"/>
    <p:sldId id="572" r:id="rId29"/>
    <p:sldId id="635" r:id="rId30"/>
    <p:sldId id="634" r:id="rId31"/>
    <p:sldId id="573" r:id="rId32"/>
    <p:sldId id="636" r:id="rId33"/>
    <p:sldId id="577" r:id="rId34"/>
    <p:sldId id="661" r:id="rId35"/>
    <p:sldId id="670" r:id="rId36"/>
    <p:sldId id="653" r:id="rId37"/>
    <p:sldId id="677" r:id="rId38"/>
    <p:sldId id="654" r:id="rId39"/>
    <p:sldId id="643" r:id="rId40"/>
    <p:sldId id="582" r:id="rId41"/>
    <p:sldId id="639" r:id="rId42"/>
    <p:sldId id="642" r:id="rId43"/>
    <p:sldId id="598" r:id="rId44"/>
    <p:sldId id="59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41" r:id="rId53"/>
    <p:sldId id="666" r:id="rId54"/>
    <p:sldId id="691" r:id="rId55"/>
    <p:sldId id="693" r:id="rId56"/>
    <p:sldId id="692" r:id="rId57"/>
  </p:sldIdLst>
  <p:sldSz cx="6858000" cy="51435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58256" autoAdjust="0"/>
  </p:normalViewPr>
  <p:slideViewPr>
    <p:cSldViewPr>
      <p:cViewPr varScale="1">
        <p:scale>
          <a:sx n="88" d="100"/>
          <a:sy n="88" d="100"/>
        </p:scale>
        <p:origin x="2082" y="8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23-46EF-BA99-BC638055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83136"/>
        <c:axId val="124284928"/>
      </c:scatterChart>
      <c:valAx>
        <c:axId val="1242831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24284928"/>
        <c:crosses val="autoZero"/>
        <c:crossBetween val="midCat"/>
      </c:valAx>
      <c:valAx>
        <c:axId val="12428492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242831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A1-43CD-80CF-23538A2AF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49760"/>
        <c:axId val="124551552"/>
      </c:scatterChart>
      <c:valAx>
        <c:axId val="12454976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551552"/>
        <c:crosses val="autoZero"/>
        <c:crossBetween val="midCat"/>
        <c:majorUnit val="1"/>
      </c:valAx>
      <c:valAx>
        <c:axId val="1245515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54976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E7-42E3-B440-E5EBDF07BE7D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E7-42E3-B440-E5EBDF07BE7D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E7-42E3-B440-E5EBDF07BE7D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E7-42E3-B440-E5EBDF07BE7D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1E7-42E3-B440-E5EBDF07BE7D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1E7-42E3-B440-E5EBDF07BE7D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1E7-42E3-B440-E5EBDF07BE7D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1E7-42E3-B440-E5EBDF07B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625664"/>
        <c:axId val="124627200"/>
      </c:scatterChart>
      <c:valAx>
        <c:axId val="1246256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627200"/>
        <c:crosses val="autoZero"/>
        <c:crossBetween val="midCat"/>
        <c:majorUnit val="0.5"/>
      </c:valAx>
      <c:valAx>
        <c:axId val="12462720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62566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FD-46E8-AA0C-C04FCECE8301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FD-46E8-AA0C-C04FCECE8301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1FD-46E8-AA0C-C04FCECE8301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1FD-46E8-AA0C-C04FCECE8301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1FD-46E8-AA0C-C04FCECE8301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1FD-46E8-AA0C-C04FCECE8301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1FD-46E8-AA0C-C04FCECE8301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1FD-46E8-AA0C-C04FCECE8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672256"/>
        <c:axId val="124682624"/>
      </c:scatterChart>
      <c:valAx>
        <c:axId val="124672256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682624"/>
        <c:crosses val="autoZero"/>
        <c:crossBetween val="midCat"/>
        <c:majorUnit val="1"/>
      </c:valAx>
      <c:valAx>
        <c:axId val="12468262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67225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B5-44E9-BE30-D346D97A0BE9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B5-44E9-BE30-D346D97A0BE9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4B5-44E9-BE30-D346D97A0BE9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4B5-44E9-BE30-D346D97A0BE9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4B5-44E9-BE30-D346D97A0BE9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4B5-44E9-BE30-D346D97A0BE9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4B5-44E9-BE30-D346D97A0BE9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84B5-44E9-BE30-D346D97A0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788160"/>
        <c:axId val="125789696"/>
      </c:scatterChart>
      <c:valAx>
        <c:axId val="12578816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789696"/>
        <c:crosses val="autoZero"/>
        <c:crossBetween val="midCat"/>
        <c:majorUnit val="0.5"/>
      </c:valAx>
      <c:valAx>
        <c:axId val="12578969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78816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47-4C89-B43A-9F2460B4EA01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447-4C89-B43A-9F2460B4EA01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447-4C89-B43A-9F2460B4EA01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447-4C89-B43A-9F2460B4EA01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447-4C89-B43A-9F2460B4EA01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447-4C89-B43A-9F2460B4EA01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447-4C89-B43A-9F2460B4EA01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447-4C89-B43A-9F2460B4E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572224"/>
        <c:axId val="125574144"/>
      </c:scatterChart>
      <c:valAx>
        <c:axId val="125572224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574144"/>
        <c:crosses val="autoZero"/>
        <c:crossBetween val="midCat"/>
        <c:majorUnit val="1"/>
      </c:valAx>
      <c:valAx>
        <c:axId val="12557414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57222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7C-4452-AC76-5FF09884F66E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7C-4452-AC76-5FF09884F66E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E7C-4452-AC76-5FF09884F66E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E7C-4452-AC76-5FF09884F66E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E7C-4452-AC76-5FF09884F66E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E7C-4452-AC76-5FF09884F66E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E7C-4452-AC76-5FF09884F66E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E7C-4452-AC76-5FF09884F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847232"/>
        <c:axId val="124849152"/>
      </c:scatterChart>
      <c:valAx>
        <c:axId val="12484723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849152"/>
        <c:crosses val="autoZero"/>
        <c:crossBetween val="midCat"/>
        <c:majorUnit val="1"/>
      </c:valAx>
      <c:valAx>
        <c:axId val="12484915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8472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DC-4406-BB7A-7D7A8B75EBDE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DC-4406-BB7A-7D7A8B75EBDE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DC-4406-BB7A-7D7A8B75EBDE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6DC-4406-BB7A-7D7A8B75EBDE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6DC-4406-BB7A-7D7A8B75EBDE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6DC-4406-BB7A-7D7A8B75EBDE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6DC-4406-BB7A-7D7A8B75EBDE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6DC-4406-BB7A-7D7A8B75E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935168"/>
        <c:axId val="124941056"/>
      </c:scatterChart>
      <c:valAx>
        <c:axId val="12493516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941056"/>
        <c:crosses val="autoZero"/>
        <c:crossBetween val="midCat"/>
        <c:majorUnit val="0.5"/>
      </c:valAx>
      <c:valAx>
        <c:axId val="12494105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93516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820723496519462E-2"/>
          <c:y val="7.6631112600286669E-2"/>
          <c:w val="0.81745463882232117"/>
          <c:h val="0.71243871111855694"/>
        </c:manualLayout>
      </c:layout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33-4103-B04B-57C8E97D64AF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33-4103-B04B-57C8E97D64AF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A33-4103-B04B-57C8E97D64AF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A33-4103-B04B-57C8E97D64AF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A33-4103-B04B-57C8E97D64AF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A33-4103-B04B-57C8E97D64AF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A33-4103-B04B-57C8E97D64AF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8A33-4103-B04B-57C8E97D6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004032"/>
        <c:axId val="125009920"/>
      </c:scatterChart>
      <c:valAx>
        <c:axId val="1250040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009920"/>
        <c:crosses val="autoZero"/>
        <c:crossBetween val="midCat"/>
        <c:majorUnit val="0.5"/>
      </c:valAx>
      <c:valAx>
        <c:axId val="12500992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0040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2A-4C76-8BE2-3DEC20966498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02A-4C76-8BE2-3DEC20966498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02A-4C76-8BE2-3DEC20966498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02A-4C76-8BE2-3DEC20966498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02A-4C76-8BE2-3DEC20966498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02A-4C76-8BE2-3DEC20966498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02A-4C76-8BE2-3DEC20966498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02A-4C76-8BE2-3DEC20966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738368"/>
        <c:axId val="125761024"/>
      </c:scatterChart>
      <c:valAx>
        <c:axId val="12573836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761024"/>
        <c:crosses val="autoZero"/>
        <c:crossBetween val="midCat"/>
        <c:majorUnit val="1"/>
      </c:valAx>
      <c:valAx>
        <c:axId val="12576102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73836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42-4B4F-9130-4C1D17DE5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92480"/>
        <c:axId val="124311808"/>
      </c:scatterChart>
      <c:valAx>
        <c:axId val="12429248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24311808"/>
        <c:crosses val="autoZero"/>
        <c:crossBetween val="midCat"/>
      </c:valAx>
      <c:valAx>
        <c:axId val="12431180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2429248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76-4B36-835E-73F56709D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739968"/>
        <c:axId val="124741504"/>
      </c:scatterChart>
      <c:valAx>
        <c:axId val="12473996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741504"/>
        <c:crosses val="autoZero"/>
        <c:crossBetween val="midCat"/>
        <c:majorUnit val="1"/>
      </c:valAx>
      <c:valAx>
        <c:axId val="1247415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73996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FB-45F6-91C0-82EF4267A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769792"/>
        <c:axId val="124771328"/>
      </c:scatterChart>
      <c:valAx>
        <c:axId val="12476979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771328"/>
        <c:crosses val="autoZero"/>
        <c:crossBetween val="midCat"/>
        <c:majorUnit val="1"/>
      </c:valAx>
      <c:valAx>
        <c:axId val="1247713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76979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D9-4BF8-8783-BC81776DC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04288"/>
        <c:axId val="123818368"/>
      </c:scatterChart>
      <c:valAx>
        <c:axId val="12380428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818368"/>
        <c:crosses val="autoZero"/>
        <c:crossBetween val="midCat"/>
        <c:majorUnit val="1"/>
      </c:valAx>
      <c:valAx>
        <c:axId val="1238183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80428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FF-4666-848F-1C2E22AE0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62400"/>
        <c:axId val="123954304"/>
      </c:scatterChart>
      <c:valAx>
        <c:axId val="12386240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954304"/>
        <c:crosses val="autoZero"/>
        <c:crossBetween val="midCat"/>
        <c:majorUnit val="1"/>
      </c:valAx>
      <c:valAx>
        <c:axId val="1239543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86240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D4-4016-81B8-3F508EABE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66208"/>
        <c:axId val="123967744"/>
      </c:scatterChart>
      <c:valAx>
        <c:axId val="12396620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967744"/>
        <c:crosses val="autoZero"/>
        <c:crossBetween val="midCat"/>
        <c:majorUnit val="1"/>
      </c:valAx>
      <c:valAx>
        <c:axId val="1239677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96620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54-4ABE-B7AB-25291D0C1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87840"/>
        <c:axId val="123989376"/>
      </c:scatterChart>
      <c:valAx>
        <c:axId val="12398784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989376"/>
        <c:crosses val="autoZero"/>
        <c:crossBetween val="midCat"/>
        <c:majorUnit val="1"/>
      </c:valAx>
      <c:valAx>
        <c:axId val="1239893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98784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9B0-8D72-BAD2D2639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11744"/>
        <c:axId val="124513280"/>
      </c:scatterChart>
      <c:valAx>
        <c:axId val="1245117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513280"/>
        <c:crosses val="autoZero"/>
        <c:crossBetween val="midCat"/>
        <c:majorUnit val="1"/>
      </c:valAx>
      <c:valAx>
        <c:axId val="1245132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5117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3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2400" dirty="0" smtClean="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1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none of us can know the future, predicting it is so important that organisms are hard-wired to learn about predictable events in their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the construct “intelligence” is just a way of measuring the ability of an organism to predict the future in one or several domains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useful prediction of intelligence to interpret this definition is that intelligence is just the ability to detect patterns in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hierarchy of patterns in the world going from very simple to very complex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 intelligence is required to notice ( i.e. detect) complex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 offers the ability to “predict” the future days on pass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that it will only work if future behavior of the system resembles past behavior of the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not always the case in complex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 we could predict the behavior of the stock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linear regression is a way of predicting an outcome variable (Y) from one or a set of predictor variables 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3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7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0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7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4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5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0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http://www.glopt.net/what-is-global-optimization.html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50" y="666750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vertLeftWhite2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918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346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490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062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49" y="666750"/>
            <a:ext cx="107273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05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Ordering of</a:t>
            </a:r>
            <a:r>
              <a:rPr lang="en-US" sz="105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050" baseline="0" dirty="0" smtClean="0">
                <a:solidFill>
                  <a:prstClr val="black"/>
                </a:solidFill>
              </a:rPr>
              <a:t>buttons is</a:t>
            </a:r>
            <a:r>
              <a:rPr lang="en-US" sz="105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24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3" Type="http://schemas.openxmlformats.org/officeDocument/2006/relationships/tags" Target="../tags/tag4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10" Type="http://schemas.openxmlformats.org/officeDocument/2006/relationships/image" Target="../media/image27.png"/><Relationship Id="rId4" Type="http://schemas.openxmlformats.org/officeDocument/2006/relationships/tags" Target="../tags/tag5.xml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hart" Target="../charts/chart8.xml"/><Relationship Id="rId11" Type="http://schemas.openxmlformats.org/officeDocument/2006/relationships/image" Target="../media/image40.png"/><Relationship Id="rId5" Type="http://schemas.openxmlformats.org/officeDocument/2006/relationships/chart" Target="../charts/chart7.xml"/><Relationship Id="rId10" Type="http://schemas.openxmlformats.org/officeDocument/2006/relationships/image" Target="../media/image39.png"/><Relationship Id="rId4" Type="http://schemas.openxmlformats.org/officeDocument/2006/relationships/chart" Target="../charts/chart6.xml"/><Relationship Id="rId9" Type="http://schemas.openxmlformats.org/officeDocument/2006/relationships/image" Target="../media/image35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0.png"/><Relationship Id="rId1" Type="http://schemas.openxmlformats.org/officeDocument/2006/relationships/tags" Target="../tags/tag8.xml"/><Relationship Id="rId15" Type="http://schemas.openxmlformats.org/officeDocument/2006/relationships/image" Target="../media/image53.png"/><Relationship Id="rId19" Type="http://schemas.openxmlformats.org/officeDocument/2006/relationships/image" Target="../media/image380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46.png"/><Relationship Id="rId18" Type="http://schemas.openxmlformats.org/officeDocument/2006/relationships/image" Target="../media/image56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5.png"/><Relationship Id="rId17" Type="http://schemas.openxmlformats.org/officeDocument/2006/relationships/image" Target="../media/image52.png"/><Relationship Id="rId2" Type="http://schemas.openxmlformats.org/officeDocument/2006/relationships/tags" Target="../tags/tag10.xml"/><Relationship Id="rId16" Type="http://schemas.openxmlformats.org/officeDocument/2006/relationships/image" Target="../media/image49.png"/><Relationship Id="rId20" Type="http://schemas.openxmlformats.org/officeDocument/2006/relationships/chart" Target="../charts/chart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4.png"/><Relationship Id="rId5" Type="http://schemas.openxmlformats.org/officeDocument/2006/relationships/tags" Target="../tags/tag13.xml"/><Relationship Id="rId15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chart" Target="../charts/chart9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chart" Target="../charts/chart12.xml"/><Relationship Id="rId17" Type="http://schemas.openxmlformats.org/officeDocument/2006/relationships/image" Target="../media/image620.png"/><Relationship Id="rId2" Type="http://schemas.openxmlformats.org/officeDocument/2006/relationships/tags" Target="../tags/tag18.xml"/><Relationship Id="rId16" Type="http://schemas.openxmlformats.org/officeDocument/2006/relationships/image" Target="../media/image62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58.png"/><Relationship Id="rId5" Type="http://schemas.openxmlformats.org/officeDocument/2006/relationships/tags" Target="../tags/tag21.xml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tags" Target="../tags/tag20.xml"/><Relationship Id="rId9" Type="http://schemas.openxmlformats.org/officeDocument/2006/relationships/chart" Target="../charts/chart11.xml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13" Type="http://schemas.openxmlformats.org/officeDocument/2006/relationships/image" Target="../media/image61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9.png"/><Relationship Id="rId17" Type="http://schemas.openxmlformats.org/officeDocument/2006/relationships/image" Target="../media/image67.png"/><Relationship Id="rId2" Type="http://schemas.openxmlformats.org/officeDocument/2006/relationships/tags" Target="../tags/tag25.xml"/><Relationship Id="rId16" Type="http://schemas.openxmlformats.org/officeDocument/2006/relationships/image" Target="../media/image660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chart" Target="../charts/chart14.xml"/><Relationship Id="rId5" Type="http://schemas.openxmlformats.org/officeDocument/2006/relationships/tags" Target="../tags/tag28.xml"/><Relationship Id="rId15" Type="http://schemas.openxmlformats.org/officeDocument/2006/relationships/image" Target="../media/image650.png"/><Relationship Id="rId10" Type="http://schemas.openxmlformats.org/officeDocument/2006/relationships/image" Target="../media/image66.png"/><Relationship Id="rId4" Type="http://schemas.openxmlformats.org/officeDocument/2006/relationships/tags" Target="../tags/tag27.xml"/><Relationship Id="rId9" Type="http://schemas.openxmlformats.org/officeDocument/2006/relationships/image" Target="../media/image65.png"/><Relationship Id="rId1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13" Type="http://schemas.openxmlformats.org/officeDocument/2006/relationships/image" Target="../media/image69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" Type="http://schemas.openxmlformats.org/officeDocument/2006/relationships/tags" Target="../tags/tag31.xml"/><Relationship Id="rId16" Type="http://schemas.openxmlformats.org/officeDocument/2006/relationships/image" Target="../media/image66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2.png"/><Relationship Id="rId5" Type="http://schemas.openxmlformats.org/officeDocument/2006/relationships/tags" Target="../tags/tag34.xml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tags" Target="../tags/tag33.xml"/><Relationship Id="rId9" Type="http://schemas.openxmlformats.org/officeDocument/2006/relationships/image" Target="../media/image59.png"/><Relationship Id="rId14" Type="http://schemas.openxmlformats.org/officeDocument/2006/relationships/chart" Target="../charts/char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38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tags" Target="../tags/tag37.xml"/><Relationship Id="rId16" Type="http://schemas.openxmlformats.org/officeDocument/2006/relationships/image" Target="../media/image80.png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9.png"/><Relationship Id="rId10" Type="http://schemas.openxmlformats.org/officeDocument/2006/relationships/image" Target="../media/image62.png"/><Relationship Id="rId4" Type="http://schemas.openxmlformats.org/officeDocument/2006/relationships/tags" Target="../tags/tag39.xml"/><Relationship Id="rId9" Type="http://schemas.openxmlformats.org/officeDocument/2006/relationships/image" Target="../media/image60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42.xml"/><Relationship Id="rId7" Type="http://schemas.openxmlformats.org/officeDocument/2006/relationships/image" Target="../media/image7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2.png"/><Relationship Id="rId11" Type="http://schemas.openxmlformats.org/officeDocument/2006/relationships/image" Target="../media/image8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3.png"/><Relationship Id="rId4" Type="http://schemas.openxmlformats.org/officeDocument/2006/relationships/tags" Target="../tags/tag43.xml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5.png"/><Relationship Id="rId7" Type="http://schemas.openxmlformats.org/officeDocument/2006/relationships/image" Target="../media/image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4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13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48.xml"/><Relationship Id="rId7" Type="http://schemas.openxmlformats.org/officeDocument/2006/relationships/image" Target="../media/image5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49.xml"/><Relationship Id="rId9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52.xml"/><Relationship Id="rId7" Type="http://schemas.openxmlformats.org/officeDocument/2006/relationships/image" Target="../media/image59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06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53.xml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56.xml"/><Relationship Id="rId7" Type="http://schemas.openxmlformats.org/officeDocument/2006/relationships/image" Target="../media/image59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07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57.xml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60.xml"/><Relationship Id="rId7" Type="http://schemas.openxmlformats.org/officeDocument/2006/relationships/image" Target="../media/image59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8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61.xml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64.xml"/><Relationship Id="rId7" Type="http://schemas.openxmlformats.org/officeDocument/2006/relationships/image" Target="../media/image5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65.xml"/><Relationship Id="rId9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68.xml"/><Relationship Id="rId7" Type="http://schemas.openxmlformats.org/officeDocument/2006/relationships/image" Target="../media/image59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10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69.xml"/><Relationship Id="rId9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72.xml"/><Relationship Id="rId7" Type="http://schemas.openxmlformats.org/officeDocument/2006/relationships/image" Target="../media/image5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11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73.xml"/><Relationship Id="rId9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76.xml"/><Relationship Id="rId7" Type="http://schemas.openxmlformats.org/officeDocument/2006/relationships/image" Target="../media/image59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14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77.xml"/><Relationship Id="rId9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80.xml"/><Relationship Id="rId7" Type="http://schemas.openxmlformats.org/officeDocument/2006/relationships/image" Target="../media/image59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15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81.xml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00100" y="1943100"/>
            <a:ext cx="5314950" cy="10715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and Gradient Descent 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5050" y="4171950"/>
            <a:ext cx="742950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581400" y="438150"/>
            <a:ext cx="1447800" cy="4390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96140" y="1828233"/>
                <a:ext cx="2049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40" y="1828233"/>
                <a:ext cx="20496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753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0" y="1352550"/>
            <a:ext cx="449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55710" y="1657350"/>
                <a:ext cx="95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0" y="1657350"/>
                <a:ext cx="9543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95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Linear Regression </a:t>
            </a:r>
            <a:r>
              <a:rPr lang="en-US" altLang="en-US" dirty="0" smtClean="0"/>
              <a:t>uses </a:t>
            </a:r>
            <a:r>
              <a:rPr lang="en-US" altLang="en-US" dirty="0" smtClean="0"/>
              <a:t>a linear equation to model data</a:t>
            </a:r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00050" y="1543050"/>
                <a:ext cx="6172200" cy="25458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sz="1350" dirty="0" smtClean="0">
                    <a:latin typeface="+mj-lt"/>
                  </a:rPr>
                  <a:t>Regression analysis is used to predict the value of one variable (</a:t>
                </a:r>
                <a:r>
                  <a:rPr lang="en-US" altLang="en-US" sz="1350" b="1" i="1" dirty="0">
                    <a:solidFill>
                      <a:srgbClr val="FF0000"/>
                    </a:solidFill>
                    <a:latin typeface="+mj-lt"/>
                  </a:rPr>
                  <a:t>dependent variable</a:t>
                </a:r>
                <a:r>
                  <a:rPr lang="en-US" altLang="en-US" sz="1350" dirty="0">
                    <a:latin typeface="+mj-lt"/>
                  </a:rPr>
                  <a:t>) on the basis of </a:t>
                </a:r>
                <a:r>
                  <a:rPr lang="en-US" altLang="en-US" sz="1350" dirty="0" smtClean="0">
                    <a:latin typeface="+mj-lt"/>
                  </a:rPr>
                  <a:t>another </a:t>
                </a:r>
                <a:r>
                  <a:rPr lang="en-US" altLang="en-US" sz="1350" dirty="0">
                    <a:latin typeface="+mj-lt"/>
                  </a:rPr>
                  <a:t>variables (</a:t>
                </a:r>
                <a:r>
                  <a:rPr lang="en-US" altLang="en-US" sz="1350" b="1" i="1" dirty="0">
                    <a:solidFill>
                      <a:srgbClr val="008000"/>
                    </a:solidFill>
                    <a:latin typeface="+mj-lt"/>
                  </a:rPr>
                  <a:t>independent variables</a:t>
                </a:r>
                <a:r>
                  <a:rPr lang="en-US" altLang="en-US" sz="1350" dirty="0">
                    <a:latin typeface="+mj-lt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1350" dirty="0">
                    <a:latin typeface="+mj-lt"/>
                  </a:rPr>
                  <a:t>If we only have ONE independent variable, </a:t>
                </a:r>
                <a:r>
                  <a:rPr lang="en-US" altLang="en-US" sz="1350" b="1" dirty="0">
                    <a:solidFill>
                      <a:srgbClr val="008000"/>
                    </a:solidFill>
                  </a:rPr>
                  <a:t>x</a:t>
                </a:r>
                <a:r>
                  <a:rPr lang="en-US" altLang="en-US" sz="1350" b="1" baseline="-25000" dirty="0">
                    <a:solidFill>
                      <a:srgbClr val="008000"/>
                    </a:solidFill>
                  </a:rPr>
                  <a:t>1</a:t>
                </a:r>
                <a:r>
                  <a:rPr lang="en-US" altLang="en-US" sz="1350" dirty="0">
                    <a:latin typeface="+mj-lt"/>
                  </a:rPr>
                  <a:t>, the model is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1350" dirty="0">
                    <a:latin typeface="+mj-lt"/>
                  </a:rPr>
                  <a:t>which we refer to as simple linear regression</a:t>
                </a:r>
              </a:p>
              <a:p>
                <a:pPr>
                  <a:lnSpc>
                    <a:spcPct val="90000"/>
                  </a:lnSpc>
                </a:pPr>
                <a:endParaRPr lang="en-NZ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NZ" altLang="en-US" sz="1350" dirty="0">
                    <a:latin typeface="+mj-lt"/>
                  </a:rPr>
                  <a:t>Notice that that equation is simply a linear equation </a:t>
                </a:r>
                <a:endParaRPr lang="en-US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1350" dirty="0" smtClean="0">
                    <a:latin typeface="+mj-lt"/>
                  </a:rPr>
                  <a:t>Linear regression refers to the estimation </a:t>
                </a:r>
                <a:r>
                  <a:rPr lang="en-US" altLang="en-US" sz="1350" dirty="0" err="1" smtClean="0">
                    <a:latin typeface="+mj-lt"/>
                  </a:rPr>
                  <a:t>of</a:t>
                </a:r>
                <a:r>
                  <a:rPr lang="en-US" altLang="en-US" sz="1350" dirty="0" smtClean="0">
                    <a:latin typeface="+mj-lt"/>
                  </a:rPr>
                  <a:t> optimal</a:t>
                </a:r>
                <a14:m>
                  <m:oMath xmlns:m="http://schemas.openxmlformats.org/officeDocument/2006/math">
                    <m:r>
                      <a:rPr lang="en-US" altLang="en-US" sz="135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altLang="en-US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altLang="en-US" sz="135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en-US" sz="1350" dirty="0">
                    <a:latin typeface="+mj-lt"/>
                  </a:rPr>
                  <a:t> </a:t>
                </a:r>
                <a:r>
                  <a:rPr lang="en-US" altLang="en-US" sz="1350" dirty="0" smtClean="0">
                    <a:latin typeface="+mj-lt"/>
                  </a:rPr>
                  <a:t>(intercept) and </a:t>
                </a:r>
                <a14:m>
                  <m:oMath xmlns:m="http://schemas.openxmlformats.org/officeDocument/2006/math">
                    <m:r>
                      <a:rPr lang="en-US" altLang="en-US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altLang="en-US" sz="135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altLang="en-US" sz="1350" dirty="0" smtClean="0">
                    <a:latin typeface="+mj-lt"/>
                  </a:rPr>
                  <a:t>(slope) </a:t>
                </a:r>
                <a:r>
                  <a:rPr lang="en-US" altLang="en-US" sz="1350" dirty="0" smtClean="0">
                    <a:latin typeface="+mj-lt"/>
                  </a:rPr>
                  <a:t>parameters from </a:t>
                </a:r>
                <a:r>
                  <a:rPr lang="en-US" altLang="en-US" sz="1350" dirty="0">
                    <a:latin typeface="+mj-lt"/>
                  </a:rPr>
                  <a:t>the data we collect</a:t>
                </a:r>
                <a:endParaRPr lang="el-GR" altLang="en-US" sz="1350" dirty="0">
                  <a:latin typeface="+mj-lt"/>
                </a:endParaRPr>
              </a:p>
            </p:txBody>
          </p:sp>
        </mc:Choice>
        <mc:Fallback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0050" y="1543050"/>
                <a:ext cx="6172200" cy="2545854"/>
              </a:xfrm>
              <a:blipFill>
                <a:blip r:embed="rId2"/>
                <a:stretch>
                  <a:fillRect l="-99" t="-957" b="-19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10011" y="2743200"/>
                <a:ext cx="1718989" cy="29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b="1" i="1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NZ" sz="1350" b="1" i="1">
                        <a:latin typeface="Cambria Math"/>
                      </a:rPr>
                      <m:t>=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350" b="1" i="1" baseline="-25000">
                        <a:latin typeface="Cambria Math"/>
                        <a:ea typeface="Cambria Math"/>
                      </a:rPr>
                      <m:t>𝟎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350" b="1" i="1" baseline="-25000">
                        <a:latin typeface="Cambria Math"/>
                        <a:ea typeface="Cambria Math"/>
                      </a:rPr>
                      <m:t>𝟏</m:t>
                    </m:r>
                    <m:r>
                      <a:rPr lang="en-NZ" sz="135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𝒙</m:t>
                    </m:r>
                  </m:oMath>
                </a14:m>
                <a:r>
                  <a:rPr lang="en-US" sz="1350" b="1" i="1" baseline="-25000" dirty="0">
                    <a:solidFill>
                      <a:srgbClr val="00CC0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011" y="2743200"/>
                <a:ext cx="1718989" cy="295274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1950" y="3600450"/>
                <a:ext cx="1428750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5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0" y="3600450"/>
                <a:ext cx="1428750" cy="230832"/>
              </a:xfrm>
              <a:prstGeom prst="rect">
                <a:avLst/>
              </a:prstGeom>
              <a:blipFill>
                <a:blip r:embed="rId4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28600"/>
            <a:ext cx="6438900" cy="857250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Using the linear equation to model data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714500"/>
            <a:ext cx="396573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7650" y="2057400"/>
            <a:ext cx="245745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Question: </a:t>
            </a:r>
            <a:r>
              <a:rPr lang="en-NZ" sz="1500" dirty="0"/>
              <a:t>can we find </a:t>
            </a:r>
            <a:r>
              <a:rPr lang="en-US" altLang="en-US" sz="1500" dirty="0"/>
              <a:t>a linear equation that allows us to determine the value of the </a:t>
            </a:r>
            <a:r>
              <a:rPr lang="en-US" altLang="en-US" sz="1500" dirty="0">
                <a:solidFill>
                  <a:srgbClr val="FF0000"/>
                </a:solidFill>
              </a:rPr>
              <a:t>dependent variable (Height)</a:t>
            </a:r>
            <a:r>
              <a:rPr lang="en-US" altLang="en-US" sz="1500" dirty="0"/>
              <a:t> from the value of the </a:t>
            </a:r>
            <a:r>
              <a:rPr lang="en-US" altLang="en-US" sz="1500" dirty="0">
                <a:solidFill>
                  <a:srgbClr val="00B050"/>
                </a:solidFill>
              </a:rPr>
              <a:t>independent variable (Weight)</a:t>
            </a:r>
            <a:r>
              <a:rPr lang="en-US" altLang="en-US" sz="1500" dirty="0"/>
              <a:t>?</a:t>
            </a:r>
          </a:p>
          <a:p>
            <a:endParaRPr lang="en-US" sz="15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85850" y="2286000"/>
            <a:ext cx="2343150" cy="12573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491973" y="2232296"/>
                <a:ext cx="171898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b="1" i="1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NZ" sz="1350" b="1" i="1">
                          <a:latin typeface="Cambria Math"/>
                        </a:rPr>
                        <m:t>=</m:t>
                      </m:r>
                      <m:r>
                        <a:rPr lang="en-NZ" sz="135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NZ" sz="1350" b="1" i="1" baseline="-2500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NZ" sz="135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NZ" sz="1350" b="1" i="1" baseline="-2500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NZ" sz="135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𝒙</m:t>
                      </m:r>
                    </m:oMath>
                  </m:oMathPara>
                </a14:m>
                <a:endParaRPr lang="en-US" sz="135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973" y="2232296"/>
                <a:ext cx="1718989" cy="30008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779748" y="38597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B050"/>
                </a:solidFill>
              </a:rPr>
              <a:t>Weight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277201" y="2745722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7650" y="2057400"/>
            <a:ext cx="245745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Question: </a:t>
            </a:r>
            <a:r>
              <a:rPr lang="en-NZ" sz="1500" dirty="0"/>
              <a:t>can we find </a:t>
            </a:r>
            <a:r>
              <a:rPr lang="en-US" altLang="en-US" sz="1500" dirty="0"/>
              <a:t>a linear equation that allow us to determine the value of the </a:t>
            </a:r>
            <a:r>
              <a:rPr lang="en-US" altLang="en-US" sz="1500" dirty="0">
                <a:solidFill>
                  <a:srgbClr val="FF0000"/>
                </a:solidFill>
              </a:rPr>
              <a:t>Tire Wear (Groove Depth)</a:t>
            </a:r>
            <a:r>
              <a:rPr lang="en-US" altLang="en-US" sz="1500" dirty="0"/>
              <a:t> from the value of the </a:t>
            </a:r>
            <a:r>
              <a:rPr lang="en-US" altLang="en-US" sz="1500" dirty="0">
                <a:solidFill>
                  <a:srgbClr val="00B050"/>
                </a:solidFill>
              </a:rPr>
              <a:t>independent variable (Mileage)</a:t>
            </a:r>
            <a:r>
              <a:rPr lang="en-US" altLang="en-US" sz="1500" dirty="0"/>
              <a:t>?</a:t>
            </a:r>
          </a:p>
          <a:p>
            <a:endParaRPr lang="en-US" sz="1500" dirty="0"/>
          </a:p>
        </p:txBody>
      </p:sp>
      <p:pic>
        <p:nvPicPr>
          <p:cNvPr id="6" name="Picture 5" descr="ams 572_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"/>
          <a:stretch/>
        </p:blipFill>
        <p:spPr bwMode="auto">
          <a:xfrm>
            <a:off x="250033" y="1950244"/>
            <a:ext cx="3331368" cy="239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085850" y="2514600"/>
            <a:ext cx="2457450" cy="9144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5900" y="2343150"/>
                <a:ext cx="171898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2343150"/>
                <a:ext cx="1718989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550" y="228600"/>
            <a:ext cx="6438900" cy="857250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Using the linear equation to model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Why is it important to get a model?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200151"/>
                <a:ext cx="6515100" cy="3394472"/>
              </a:xfrm>
            </p:spPr>
            <p:txBody>
              <a:bodyPr>
                <a:normAutofit/>
              </a:bodyPr>
              <a:lstStyle/>
              <a:p>
                <a:r>
                  <a:rPr lang="en-NZ" sz="2000" dirty="0" smtClean="0"/>
                  <a:t>Once we have the model (the line), we can predict the outcome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 smtClean="0"/>
                  <a:t> based on just a new input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200151"/>
                <a:ext cx="6515100" cy="3394472"/>
              </a:xfrm>
              <a:blipFill>
                <a:blip r:embed="rId3"/>
                <a:stretch>
                  <a:fillRect l="-842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9"/>
          <p:cNvSpPr>
            <a:spLocks noChangeShapeType="1"/>
          </p:cNvSpPr>
          <p:nvPr/>
        </p:nvSpPr>
        <p:spPr bwMode="auto">
          <a:xfrm flipH="1">
            <a:off x="2400300" y="2863103"/>
            <a:ext cx="0" cy="13543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2057401" y="3257505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6" name="Line 36"/>
          <p:cNvSpPr>
            <a:spLocks noChangeShapeType="1"/>
          </p:cNvSpPr>
          <p:nvPr/>
        </p:nvSpPr>
        <p:spPr bwMode="auto">
          <a:xfrm>
            <a:off x="2400300" y="4217446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4096941" y="4157618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8" name="Line 80"/>
          <p:cNvSpPr>
            <a:spLocks noChangeShapeType="1"/>
          </p:cNvSpPr>
          <p:nvPr/>
        </p:nvSpPr>
        <p:spPr bwMode="auto">
          <a:xfrm flipV="1">
            <a:off x="2400300" y="2848751"/>
            <a:ext cx="1963782" cy="83117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9" name="Multiply 8"/>
          <p:cNvSpPr/>
          <p:nvPr/>
        </p:nvSpPr>
        <p:spPr>
          <a:xfrm>
            <a:off x="2571750" y="31194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Multiply 9"/>
          <p:cNvSpPr/>
          <p:nvPr/>
        </p:nvSpPr>
        <p:spPr>
          <a:xfrm>
            <a:off x="2571750" y="3540274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Multiply 10"/>
          <p:cNvSpPr/>
          <p:nvPr/>
        </p:nvSpPr>
        <p:spPr>
          <a:xfrm>
            <a:off x="2857500" y="3139816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ultiply 11"/>
          <p:cNvSpPr/>
          <p:nvPr/>
        </p:nvSpPr>
        <p:spPr>
          <a:xfrm>
            <a:off x="3958623" y="295513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3943350" y="2653488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3257550" y="3233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3657600" y="275272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3600450" y="306228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ultiply 16"/>
          <p:cNvSpPr/>
          <p:nvPr/>
        </p:nvSpPr>
        <p:spPr>
          <a:xfrm>
            <a:off x="2686050" y="33147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Multiply 17"/>
          <p:cNvSpPr/>
          <p:nvPr/>
        </p:nvSpPr>
        <p:spPr>
          <a:xfrm>
            <a:off x="3028950" y="344646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3028950" y="32004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Multiply 19"/>
          <p:cNvSpPr/>
          <p:nvPr/>
        </p:nvSpPr>
        <p:spPr>
          <a:xfrm>
            <a:off x="4192631" y="292417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Multiply 20"/>
          <p:cNvSpPr/>
          <p:nvPr/>
        </p:nvSpPr>
        <p:spPr>
          <a:xfrm>
            <a:off x="3314700" y="29718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3371850" y="34290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3771900" y="294798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Multiply 23"/>
          <p:cNvSpPr/>
          <p:nvPr/>
        </p:nvSpPr>
        <p:spPr>
          <a:xfrm>
            <a:off x="3714750" y="325755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3803650" y="4168630"/>
            <a:ext cx="57150" cy="9763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7" name="Straight Connector 46"/>
          <p:cNvCxnSpPr/>
          <p:nvPr/>
        </p:nvCxnSpPr>
        <p:spPr>
          <a:xfrm>
            <a:off x="3829050" y="3069432"/>
            <a:ext cx="0" cy="115966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397126" y="3086098"/>
            <a:ext cx="1431925" cy="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352123" y="3046821"/>
            <a:ext cx="105327" cy="7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283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2450289" y="742950"/>
          <a:ext cx="398907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2450289" y="742950"/>
          <a:ext cx="398907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983" y="800100"/>
            <a:ext cx="18101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Housing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1671503"/>
            <a:ext cx="118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(in 1000s of dollars)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1910" y="2743200"/>
            <a:ext cx="118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(feet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3530612"/>
            <a:ext cx="566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Regression Problem: </a:t>
            </a:r>
            <a:r>
              <a:rPr lang="en-NZ" dirty="0"/>
              <a:t>predict the price </a:t>
            </a:r>
            <a:r>
              <a:rPr lang="en-NZ" dirty="0" smtClean="0"/>
              <a:t>(real value output) of </a:t>
            </a:r>
            <a:r>
              <a:rPr lang="en-NZ" dirty="0"/>
              <a:t>a house based on its size in square feet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51" y="3733621"/>
            <a:ext cx="4192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Notation:</a:t>
            </a:r>
            <a:r>
              <a:rPr lang="en-US" sz="100" dirty="0"/>
              <a:t> </a:t>
            </a:r>
            <a:endParaRPr lang="en-US" sz="1500" dirty="0"/>
          </a:p>
          <a:p>
            <a:r>
              <a:rPr lang="en-US" b="1" dirty="0" smtClean="0"/>
              <a:t>x</a:t>
            </a:r>
            <a:r>
              <a:rPr lang="en-US" dirty="0" smtClean="0"/>
              <a:t>’s </a:t>
            </a:r>
            <a:r>
              <a:rPr lang="en-US" dirty="0"/>
              <a:t>= “input” variable / features</a:t>
            </a:r>
          </a:p>
          <a:p>
            <a:r>
              <a:rPr lang="en-US" b="1" dirty="0" smtClean="0"/>
              <a:t>y</a:t>
            </a:r>
            <a:r>
              <a:rPr lang="en-US" dirty="0" smtClean="0"/>
              <a:t>’s </a:t>
            </a:r>
            <a:r>
              <a:rPr lang="en-US" dirty="0"/>
              <a:t>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04881"/>
              </p:ext>
            </p:extLst>
          </p:nvPr>
        </p:nvGraphicFramePr>
        <p:xfrm>
          <a:off x="609600" y="1743075"/>
          <a:ext cx="4000500" cy="17430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18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1800" b="1" u="none" strike="noStrike" dirty="0" smtClean="0">
                          <a:effectLst/>
                        </a:rPr>
                        <a:t>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x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y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6327" y="294722"/>
            <a:ext cx="3202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Training set of</a:t>
            </a:r>
          </a:p>
          <a:p>
            <a:pPr algn="ctr"/>
            <a:r>
              <a:rPr lang="en-US" sz="2100" b="1" dirty="0"/>
              <a:t>housing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365876" y="3748015"/>
                <a:ext cx="2535887" cy="326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NZ" sz="1350" i="1">
                                <a:latin typeface="Cambria Math"/>
                              </a:rPr>
                              <m:t>(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𝑖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NZ" sz="135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NZ" sz="1350" i="1">
                                <a:latin typeface="Cambria Math"/>
                              </a:rPr>
                              <m:t>(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𝑖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</a:t>
                </a:r>
                <a:r>
                  <a:rPr lang="en-US" sz="1350" dirty="0">
                    <a:sym typeface="Wingdings" panose="05000000000000000000" pitchFamily="2" charset="2"/>
                  </a:rPr>
                  <a:t> </a:t>
                </a:r>
                <a:r>
                  <a:rPr lang="en-US" sz="1350" dirty="0" err="1">
                    <a:sym typeface="Wingdings" panose="05000000000000000000" pitchFamily="2" charset="2"/>
                  </a:rPr>
                  <a:t>i</a:t>
                </a:r>
                <a:r>
                  <a:rPr lang="en-US" sz="1350" baseline="30000" dirty="0" err="1">
                    <a:sym typeface="Wingdings" panose="05000000000000000000" pitchFamily="2" charset="2"/>
                  </a:rPr>
                  <a:t>th</a:t>
                </a:r>
                <a:r>
                  <a:rPr lang="en-US" sz="1350" dirty="0">
                    <a:sym typeface="Wingdings" panose="05000000000000000000" pitchFamily="2" charset="2"/>
                  </a:rPr>
                  <a:t> training example</a:t>
                </a:r>
                <a:endParaRPr lang="en-US" sz="1350" baseline="30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76" y="3748015"/>
                <a:ext cx="2535887" cy="326884"/>
              </a:xfrm>
              <a:prstGeom prst="rect">
                <a:avLst/>
              </a:prstGeom>
              <a:blipFill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72100" y="4036674"/>
                <a:ext cx="110863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(1)</m:t>
                          </m:r>
                        </m:sup>
                      </m:sSup>
                      <m:r>
                        <a:rPr lang="en-NZ" sz="1350">
                          <a:latin typeface="Cambria Math"/>
                          <a:sym typeface="Wingdings" panose="05000000000000000000" pitchFamily="2" charset="2"/>
                        </a:rPr>
                        <m:t>=2104</m:t>
                      </m:r>
                    </m:oMath>
                  </m:oMathPara>
                </a14:m>
                <a:endParaRPr lang="en-US" sz="1350" baseline="30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0" y="4036674"/>
                <a:ext cx="1108637" cy="308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372100" y="4320971"/>
                <a:ext cx="112146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(3)</m:t>
                          </m:r>
                        </m:sup>
                      </m:sSup>
                      <m:r>
                        <a:rPr lang="en-NZ" sz="1350">
                          <a:latin typeface="Cambria Math"/>
                          <a:sym typeface="Wingdings" panose="05000000000000000000" pitchFamily="2" charset="2"/>
                        </a:rPr>
                        <m:t>=1534</m:t>
                      </m:r>
                    </m:oMath>
                  </m:oMathPara>
                </a14:m>
                <a:endParaRPr lang="en-NZ" sz="135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0" y="4320971"/>
                <a:ext cx="1121461" cy="3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372101" y="4597970"/>
                <a:ext cx="10290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(2)</m:t>
                          </m:r>
                        </m:sup>
                      </m:sSup>
                      <m:r>
                        <a:rPr lang="en-NZ" sz="1350">
                          <a:latin typeface="Cambria Math"/>
                          <a:sym typeface="Wingdings" panose="05000000000000000000" pitchFamily="2" charset="2"/>
                        </a:rPr>
                        <m:t>=232</m:t>
                      </m:r>
                    </m:oMath>
                  </m:oMathPara>
                </a14:m>
                <a:endParaRPr lang="en-NZ" sz="135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1" y="4597970"/>
                <a:ext cx="1029064" cy="308802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0200" y="1295251"/>
                <a:ext cx="30982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295251"/>
                <a:ext cx="309828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33088" y="1276201"/>
                <a:ext cx="27841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88" y="1276201"/>
                <a:ext cx="278410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26"/>
          <p:cNvSpPr>
            <a:spLocks noChangeArrowheads="1"/>
          </p:cNvSpPr>
          <p:nvPr/>
        </p:nvSpPr>
        <p:spPr bwMode="auto">
          <a:xfrm>
            <a:off x="5867400" y="485605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6550" y="-81916"/>
                <a:ext cx="2068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550" y="-81916"/>
                <a:ext cx="206820" cy="553998"/>
              </a:xfrm>
              <a:prstGeom prst="rect">
                <a:avLst/>
              </a:prstGeom>
              <a:blipFill>
                <a:blip r:embed="rId8"/>
                <a:stretch>
                  <a:fillRect l="-5882"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38539" y="-137885"/>
                <a:ext cx="185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39" y="-137885"/>
                <a:ext cx="185083" cy="553998"/>
              </a:xfrm>
              <a:prstGeom prst="rect">
                <a:avLst/>
              </a:prstGeom>
              <a:blipFill>
                <a:blip r:embed="rId9"/>
                <a:stretch>
                  <a:fillRect l="-3333"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5867400" y="663427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6"/>
          <p:cNvSpPr>
            <a:spLocks noChangeArrowheads="1"/>
          </p:cNvSpPr>
          <p:nvPr/>
        </p:nvSpPr>
        <p:spPr bwMode="auto">
          <a:xfrm>
            <a:off x="5867400" y="842814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6"/>
          <p:cNvSpPr>
            <a:spLocks noChangeArrowheads="1"/>
          </p:cNvSpPr>
          <p:nvPr/>
        </p:nvSpPr>
        <p:spPr bwMode="auto">
          <a:xfrm>
            <a:off x="5867400" y="1019005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6"/>
          <p:cNvSpPr>
            <a:spLocks noChangeArrowheads="1"/>
          </p:cNvSpPr>
          <p:nvPr/>
        </p:nvSpPr>
        <p:spPr bwMode="auto">
          <a:xfrm>
            <a:off x="5867400" y="1171405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5867400" y="1341147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6"/>
          <p:cNvSpPr>
            <a:spLocks noChangeArrowheads="1"/>
          </p:cNvSpPr>
          <p:nvPr/>
        </p:nvSpPr>
        <p:spPr bwMode="auto">
          <a:xfrm>
            <a:off x="5867400" y="1518969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6544234" y="479156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6"/>
          <p:cNvSpPr>
            <a:spLocks noChangeArrowheads="1"/>
          </p:cNvSpPr>
          <p:nvPr/>
        </p:nvSpPr>
        <p:spPr bwMode="auto">
          <a:xfrm>
            <a:off x="6544234" y="656978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6544234" y="836365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6544234" y="1012556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6544234" y="1164956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6544234" y="1344343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6544234" y="1522165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4266" y="1028700"/>
            <a:ext cx="1899834" cy="4572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666" y="1943100"/>
            <a:ext cx="2357034" cy="43991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Linear 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8433" y="2857500"/>
            <a:ext cx="571500" cy="43991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2400" y="2872085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Size of 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2650" y="2834751"/>
            <a:ext cx="81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Estimated price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1374183" y="1485900"/>
            <a:ext cx="0" cy="4572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374183" y="2383017"/>
            <a:ext cx="0" cy="474483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5300" y="3077459"/>
            <a:ext cx="593133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1659933" y="3077459"/>
            <a:ext cx="549867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432" y="3490868"/>
                <a:ext cx="31976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2" y="3490868"/>
                <a:ext cx="319768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1141" y="3494901"/>
                <a:ext cx="164602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h𝑦𝑝𝑜𝑡h𝑒𝑠𝑖𝑠</m:t>
                      </m:r>
                      <m:r>
                        <a:rPr lang="en-NZ" sz="1350" i="1">
                          <a:latin typeface="Cambria Math"/>
                        </a:rPr>
                        <m:t>/</m:t>
                      </m:r>
                      <m:r>
                        <a:rPr lang="en-NZ" sz="1350" i="1">
                          <a:latin typeface="Cambria Math"/>
                        </a:rPr>
                        <m:t>𝑚𝑜𝑑𝑒𝑙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1" y="3494901"/>
                <a:ext cx="1646028" cy="300082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495550" y="3494901"/>
            <a:ext cx="2632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350" dirty="0"/>
              <a:t>y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824420"/>
            <a:ext cx="354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>
                <a:solidFill>
                  <a:srgbClr val="FF0000"/>
                </a:solidFill>
              </a:rPr>
              <a:t>h</a:t>
            </a:r>
            <a:r>
              <a:rPr lang="en-NZ" sz="1350" dirty="0"/>
              <a:t> is basically a map (a function, f, ) from x to y</a:t>
            </a:r>
            <a:endParaRPr lang="en-US" sz="1350" dirty="0"/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3143248" y="110387"/>
            <a:ext cx="27122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latin typeface="Tahoma" pitchFamily="34" charset="0"/>
              </a:rPr>
              <a:t>y</a:t>
            </a: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6490033" y="2320176"/>
            <a:ext cx="2696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latin typeface="Tahoma" pitchFamily="34" charset="0"/>
              </a:rPr>
              <a:t>x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448051" y="184839"/>
            <a:ext cx="3368873" cy="14287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>
            <a:spLocks/>
          </p:cNvSpPr>
          <p:nvPr/>
        </p:nvSpPr>
        <p:spPr bwMode="auto">
          <a:xfrm>
            <a:off x="3429000" y="22914"/>
            <a:ext cx="3290933" cy="2286000"/>
          </a:xfrm>
          <a:custGeom>
            <a:avLst/>
            <a:gdLst>
              <a:gd name="T0" fmla="*/ 0 w 2304"/>
              <a:gd name="T1" fmla="*/ 0 h 1824"/>
              <a:gd name="T2" fmla="*/ 0 w 2304"/>
              <a:gd name="T3" fmla="*/ 1824 h 1824"/>
              <a:gd name="T4" fmla="*/ 2304 w 2304"/>
              <a:gd name="T5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04" h="1824">
                <a:moveTo>
                  <a:pt x="0" y="0"/>
                </a:moveTo>
                <a:lnTo>
                  <a:pt x="0" y="1824"/>
                </a:lnTo>
                <a:lnTo>
                  <a:pt x="2304" y="1824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49" name="Multiply 48"/>
          <p:cNvSpPr/>
          <p:nvPr/>
        </p:nvSpPr>
        <p:spPr>
          <a:xfrm>
            <a:off x="3829169" y="12629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Multiply 49"/>
          <p:cNvSpPr/>
          <p:nvPr/>
        </p:nvSpPr>
        <p:spPr>
          <a:xfrm>
            <a:off x="4314944" y="90336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Multiply 50"/>
          <p:cNvSpPr/>
          <p:nvPr/>
        </p:nvSpPr>
        <p:spPr>
          <a:xfrm>
            <a:off x="4000619" y="106052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Multiply 51"/>
          <p:cNvSpPr/>
          <p:nvPr/>
        </p:nvSpPr>
        <p:spPr>
          <a:xfrm>
            <a:off x="5017413" y="59380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Multiply 52"/>
          <p:cNvSpPr/>
          <p:nvPr/>
        </p:nvSpPr>
        <p:spPr>
          <a:xfrm>
            <a:off x="4616394" y="84621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Multiply 53"/>
          <p:cNvSpPr/>
          <p:nvPr/>
        </p:nvSpPr>
        <p:spPr>
          <a:xfrm>
            <a:off x="4400669" y="49855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Multiply 54"/>
          <p:cNvSpPr/>
          <p:nvPr/>
        </p:nvSpPr>
        <p:spPr>
          <a:xfrm>
            <a:off x="5190275" y="30329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Multiply 55"/>
          <p:cNvSpPr/>
          <p:nvPr/>
        </p:nvSpPr>
        <p:spPr>
          <a:xfrm>
            <a:off x="4759269" y="49855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Multiply 56"/>
          <p:cNvSpPr/>
          <p:nvPr/>
        </p:nvSpPr>
        <p:spPr>
          <a:xfrm>
            <a:off x="3943469" y="13772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Multiply 57"/>
          <p:cNvSpPr/>
          <p:nvPr/>
        </p:nvSpPr>
        <p:spPr>
          <a:xfrm>
            <a:off x="4057769" y="14915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Multiply 58"/>
          <p:cNvSpPr/>
          <p:nvPr/>
        </p:nvSpPr>
        <p:spPr>
          <a:xfrm>
            <a:off x="4172069" y="16058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Multiply 59"/>
          <p:cNvSpPr/>
          <p:nvPr/>
        </p:nvSpPr>
        <p:spPr>
          <a:xfrm>
            <a:off x="4789171" y="115816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Multiply 60"/>
          <p:cNvSpPr/>
          <p:nvPr/>
        </p:nvSpPr>
        <p:spPr>
          <a:xfrm>
            <a:off x="6094929" y="73667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Multiply 61"/>
          <p:cNvSpPr/>
          <p:nvPr/>
        </p:nvSpPr>
        <p:spPr>
          <a:xfrm>
            <a:off x="4316356" y="131056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Multiply 62"/>
          <p:cNvSpPr/>
          <p:nvPr/>
        </p:nvSpPr>
        <p:spPr>
          <a:xfrm>
            <a:off x="5531763" y="22631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Multiply 63"/>
          <p:cNvSpPr/>
          <p:nvPr/>
        </p:nvSpPr>
        <p:spPr>
          <a:xfrm>
            <a:off x="5496044" y="50569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Multiply 64"/>
          <p:cNvSpPr/>
          <p:nvPr/>
        </p:nvSpPr>
        <p:spPr>
          <a:xfrm>
            <a:off x="4580675" y="137009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Multiply 65"/>
          <p:cNvSpPr/>
          <p:nvPr/>
        </p:nvSpPr>
        <p:spPr>
          <a:xfrm>
            <a:off x="5045019" y="115577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Multiply 66"/>
          <p:cNvSpPr/>
          <p:nvPr/>
        </p:nvSpPr>
        <p:spPr>
          <a:xfrm>
            <a:off x="4525906" y="165822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Multiply 67"/>
          <p:cNvSpPr/>
          <p:nvPr/>
        </p:nvSpPr>
        <p:spPr>
          <a:xfrm>
            <a:off x="4800719" y="147486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Multiply 68"/>
          <p:cNvSpPr/>
          <p:nvPr/>
        </p:nvSpPr>
        <p:spPr>
          <a:xfrm>
            <a:off x="5310750" y="9962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Multiply 69"/>
          <p:cNvSpPr/>
          <p:nvPr/>
        </p:nvSpPr>
        <p:spPr>
          <a:xfrm>
            <a:off x="5457944" y="83431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Multiply 70"/>
          <p:cNvSpPr/>
          <p:nvPr/>
        </p:nvSpPr>
        <p:spPr>
          <a:xfrm>
            <a:off x="5091232" y="136532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Multiply 71"/>
          <p:cNvSpPr/>
          <p:nvPr/>
        </p:nvSpPr>
        <p:spPr>
          <a:xfrm>
            <a:off x="5360313" y="125341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Multiply 72"/>
          <p:cNvSpPr/>
          <p:nvPr/>
        </p:nvSpPr>
        <p:spPr>
          <a:xfrm>
            <a:off x="5627013" y="116530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Multiply 73"/>
          <p:cNvSpPr/>
          <p:nvPr/>
        </p:nvSpPr>
        <p:spPr>
          <a:xfrm>
            <a:off x="5139749" y="91051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Multiply 74"/>
          <p:cNvSpPr/>
          <p:nvPr/>
        </p:nvSpPr>
        <p:spPr>
          <a:xfrm>
            <a:off x="5396475" y="144867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Multiply 75"/>
          <p:cNvSpPr/>
          <p:nvPr/>
        </p:nvSpPr>
        <p:spPr>
          <a:xfrm>
            <a:off x="5831801" y="37949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Multiply 76"/>
          <p:cNvSpPr/>
          <p:nvPr/>
        </p:nvSpPr>
        <p:spPr>
          <a:xfrm>
            <a:off x="6094929" y="16279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Multiply 77"/>
          <p:cNvSpPr/>
          <p:nvPr/>
        </p:nvSpPr>
        <p:spPr>
          <a:xfrm>
            <a:off x="4968299" y="86050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Multiply 78"/>
          <p:cNvSpPr/>
          <p:nvPr/>
        </p:nvSpPr>
        <p:spPr>
          <a:xfrm>
            <a:off x="5691308" y="67238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Multiply 79"/>
          <p:cNvSpPr/>
          <p:nvPr/>
        </p:nvSpPr>
        <p:spPr>
          <a:xfrm>
            <a:off x="6046113" y="53665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Multiply 80"/>
          <p:cNvSpPr/>
          <p:nvPr/>
        </p:nvSpPr>
        <p:spPr>
          <a:xfrm>
            <a:off x="6303288" y="59380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Multiply 81"/>
          <p:cNvSpPr/>
          <p:nvPr/>
        </p:nvSpPr>
        <p:spPr>
          <a:xfrm>
            <a:off x="5843708" y="91527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Multiply 82"/>
          <p:cNvSpPr/>
          <p:nvPr/>
        </p:nvSpPr>
        <p:spPr>
          <a:xfrm>
            <a:off x="6367582" y="24137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Multiply 83"/>
          <p:cNvSpPr/>
          <p:nvPr/>
        </p:nvSpPr>
        <p:spPr>
          <a:xfrm>
            <a:off x="5703213" y="94384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Multiply 84"/>
          <p:cNvSpPr/>
          <p:nvPr/>
        </p:nvSpPr>
        <p:spPr>
          <a:xfrm>
            <a:off x="5817513" y="105814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Multiply 85"/>
          <p:cNvSpPr/>
          <p:nvPr/>
        </p:nvSpPr>
        <p:spPr>
          <a:xfrm>
            <a:off x="5943719" y="36520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Multiply 86"/>
          <p:cNvSpPr/>
          <p:nvPr/>
        </p:nvSpPr>
        <p:spPr>
          <a:xfrm>
            <a:off x="5233360" y="67476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Multiply 87"/>
          <p:cNvSpPr/>
          <p:nvPr/>
        </p:nvSpPr>
        <p:spPr>
          <a:xfrm>
            <a:off x="4257794" y="119149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Multiply 88"/>
          <p:cNvSpPr/>
          <p:nvPr/>
        </p:nvSpPr>
        <p:spPr>
          <a:xfrm>
            <a:off x="4029194" y="84621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70370" y="2538094"/>
                <a:ext cx="348928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70" y="2538094"/>
                <a:ext cx="3489289" cy="415498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 flipV="1">
            <a:off x="6300322" y="2952750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5754783" y="2876550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071722" y="3251596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5334000" y="317539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29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8" y="1500732"/>
            <a:ext cx="1651064" cy="229743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302994"/>
              </p:ext>
            </p:extLst>
          </p:nvPr>
        </p:nvGraphicFramePr>
        <p:xfrm>
          <a:off x="161479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87" y="3759327"/>
            <a:ext cx="783527" cy="4697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795890"/>
            <a:ext cx="783527" cy="4697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795890"/>
            <a:ext cx="783527" cy="469773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39511"/>
              </p:ext>
            </p:extLst>
          </p:nvPr>
        </p:nvGraphicFramePr>
        <p:xfrm>
          <a:off x="2431541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665244"/>
              </p:ext>
            </p:extLst>
          </p:nvPr>
        </p:nvGraphicFramePr>
        <p:xfrm>
          <a:off x="4701603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36376" y="285998"/>
            <a:ext cx="451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000" dirty="0"/>
              <a:t>Some exemplary hypothesis</a:t>
            </a:r>
            <a:endParaRPr lang="en-US" sz="3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" y="2647950"/>
            <a:ext cx="1543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9400" y="2552700"/>
            <a:ext cx="1597057" cy="628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29200" y="2247900"/>
            <a:ext cx="1597057" cy="628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2950" y="2400300"/>
                <a:ext cx="9589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=1.5+0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" y="2400300"/>
                <a:ext cx="958917" cy="253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09794" y="2470234"/>
                <a:ext cx="9589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=0+0.5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94" y="2470234"/>
                <a:ext cx="958917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410200" y="2165434"/>
                <a:ext cx="9589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=1+0.5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165434"/>
                <a:ext cx="958917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48093" y="1714500"/>
            <a:ext cx="6547899" cy="25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" y="3262313"/>
            <a:ext cx="194310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54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8" y="1500732"/>
            <a:ext cx="1651064" cy="229743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466844"/>
              </p:ext>
            </p:extLst>
          </p:nvPr>
        </p:nvGraphicFramePr>
        <p:xfrm>
          <a:off x="161479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916855"/>
              </p:ext>
            </p:extLst>
          </p:nvPr>
        </p:nvGraphicFramePr>
        <p:xfrm>
          <a:off x="2431541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461651"/>
              </p:ext>
            </p:extLst>
          </p:nvPr>
        </p:nvGraphicFramePr>
        <p:xfrm>
          <a:off x="4701603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1171" y="742950"/>
            <a:ext cx="451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000" dirty="0"/>
              <a:t>Some exemplary hypothesis</a:t>
            </a:r>
            <a:endParaRPr lang="en-US" sz="3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2400300"/>
            <a:ext cx="1219200" cy="914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66632" y="2055168"/>
            <a:ext cx="798527" cy="12595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2119" y="3181350"/>
            <a:ext cx="165968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2951" y="2400300"/>
                <a:ext cx="7809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=2−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2400300"/>
                <a:ext cx="780983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09794" y="2617961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=0+2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94" y="2617961"/>
                <a:ext cx="856325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440484" y="2876550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=0+0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484" y="2876550"/>
                <a:ext cx="856325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14013" y="3759327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13" y="3759327"/>
                <a:ext cx="707245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10721" y="4009251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21" y="4009251"/>
                <a:ext cx="707245" cy="300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81871" y="3759327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71" y="3759327"/>
                <a:ext cx="707245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78580" y="4009251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80" y="4009251"/>
                <a:ext cx="707245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392" y="3759327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92" y="3759327"/>
                <a:ext cx="707245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0100" y="4009251"/>
                <a:ext cx="83708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=−1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4009251"/>
                <a:ext cx="837089" cy="3000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22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6200" y="158888"/>
                <a:ext cx="670559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critical issue: </a:t>
                </a:r>
              </a:p>
              <a:p>
                <a:r>
                  <a:rPr lang="en-US" dirty="0" smtClean="0"/>
                  <a:t>Given </a:t>
                </a:r>
                <a:r>
                  <a:rPr lang="en-US" dirty="0" smtClean="0"/>
                  <a:t>a training set how can we choose the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8888"/>
                <a:ext cx="6705599" cy="738664"/>
              </a:xfrm>
              <a:prstGeom prst="rect">
                <a:avLst/>
              </a:prstGeom>
              <a:blipFill>
                <a:blip r:embed="rId3"/>
                <a:stretch>
                  <a:fillRect l="-1456" t="-6612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86889" y="1519843"/>
            <a:ext cx="1818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/>
              <a:t>Training Set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40" y="3604791"/>
            <a:ext cx="2532811" cy="35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00" y="3540416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24767"/>
              </p:ext>
            </p:extLst>
          </p:nvPr>
        </p:nvGraphicFramePr>
        <p:xfrm>
          <a:off x="2457450" y="1490241"/>
          <a:ext cx="4000500" cy="17430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18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1800" b="1" u="none" strike="noStrike" dirty="0" smtClean="0">
                          <a:effectLst/>
                        </a:rPr>
                        <a:t>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x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y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Which line has the best fit to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500" dirty="0"/>
              <a:t>Minimize the distance between the points and the hypothesis line</a:t>
            </a:r>
          </a:p>
          <a:p>
            <a:pPr lvl="1"/>
            <a:r>
              <a:rPr lang="en-US" altLang="en-US" sz="1200" dirty="0" smtClean="0"/>
              <a:t>The method of least </a:t>
            </a:r>
            <a:r>
              <a:rPr lang="en-US" altLang="en-US" sz="1200" dirty="0"/>
              <a:t>squares </a:t>
            </a:r>
            <a:r>
              <a:rPr lang="en-US" altLang="en-US" sz="1200" dirty="0" smtClean="0"/>
              <a:t>produces </a:t>
            </a:r>
            <a:r>
              <a:rPr lang="en-US" altLang="en-US" sz="1200" dirty="0"/>
              <a:t>a straight line that </a:t>
            </a:r>
            <a:r>
              <a:rPr lang="en-US" altLang="en-US" sz="1200" b="1" i="1" dirty="0"/>
              <a:t>minimizes</a:t>
            </a:r>
            <a:r>
              <a:rPr lang="en-US" altLang="en-US" sz="1200" dirty="0"/>
              <a:t> the sum of the squared differences between the points and the line</a:t>
            </a:r>
            <a:endParaRPr lang="en-NZ" sz="1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868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418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6954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0118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7168" y="2981244"/>
            <a:ext cx="1358807" cy="831665"/>
            <a:chOff x="1981200" y="760007"/>
            <a:chExt cx="1811743" cy="1108886"/>
          </a:xfrm>
        </p:grpSpPr>
        <p:grpSp>
          <p:nvGrpSpPr>
            <p:cNvPr id="9" name="Group 8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/>
          <p:cNvCxnSpPr/>
          <p:nvPr/>
        </p:nvCxnSpPr>
        <p:spPr>
          <a:xfrm flipV="1">
            <a:off x="352867" y="2867444"/>
            <a:ext cx="1699151" cy="1129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38868" y="2565053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00300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6118" y="39366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753168" y="2977895"/>
            <a:ext cx="1358807" cy="831665"/>
            <a:chOff x="1981200" y="760007"/>
            <a:chExt cx="1811743" cy="1108886"/>
          </a:xfrm>
        </p:grpSpPr>
        <p:grpSp>
          <p:nvGrpSpPr>
            <p:cNvPr id="33" name="Group 32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" name="Straight Connector 50"/>
          <p:cNvCxnSpPr/>
          <p:nvPr/>
        </p:nvCxnSpPr>
        <p:spPr>
          <a:xfrm flipV="1">
            <a:off x="2644249" y="2514600"/>
            <a:ext cx="1699151" cy="99541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967522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28954" y="267266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24772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081822" y="2981244"/>
            <a:ext cx="1358807" cy="831665"/>
            <a:chOff x="1981200" y="760007"/>
            <a:chExt cx="1811743" cy="1108886"/>
          </a:xfrm>
        </p:grpSpPr>
        <p:grpSp>
          <p:nvGrpSpPr>
            <p:cNvPr id="57" name="Group 56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5" name="Straight Connector 74"/>
          <p:cNvCxnSpPr/>
          <p:nvPr/>
        </p:nvCxnSpPr>
        <p:spPr>
          <a:xfrm flipV="1">
            <a:off x="4967521" y="3265794"/>
            <a:ext cx="1776179" cy="16320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5292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9607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Which line has the best fit to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Plots of the data points </a:t>
            </a:r>
            <a:r>
              <a:rPr lang="en-US" sz="1500" dirty="0" smtClean="0"/>
              <a:t>(crosses in </a:t>
            </a:r>
            <a:r>
              <a:rPr lang="en-US" sz="1500" dirty="0"/>
              <a:t>red), and several </a:t>
            </a:r>
            <a:r>
              <a:rPr lang="en-US" sz="1500" dirty="0" smtClean="0"/>
              <a:t>model lines </a:t>
            </a:r>
            <a:r>
              <a:rPr lang="en-US" sz="1500" dirty="0"/>
              <a:t>(in blue), with the residuals shown in green</a:t>
            </a:r>
            <a:endParaRPr lang="en-NZ" sz="1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868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418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6954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0118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7168" y="2981244"/>
            <a:ext cx="1358807" cy="831665"/>
            <a:chOff x="1981200" y="760007"/>
            <a:chExt cx="1811743" cy="1108886"/>
          </a:xfrm>
        </p:grpSpPr>
        <p:grpSp>
          <p:nvGrpSpPr>
            <p:cNvPr id="9" name="Group 8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/>
          <p:cNvCxnSpPr/>
          <p:nvPr/>
        </p:nvCxnSpPr>
        <p:spPr>
          <a:xfrm flipV="1">
            <a:off x="352867" y="2867444"/>
            <a:ext cx="1699151" cy="1129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38868" y="2565053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00300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6118" y="39366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753168" y="2977895"/>
            <a:ext cx="1358807" cy="831665"/>
            <a:chOff x="1981200" y="760007"/>
            <a:chExt cx="1811743" cy="1108886"/>
          </a:xfrm>
        </p:grpSpPr>
        <p:grpSp>
          <p:nvGrpSpPr>
            <p:cNvPr id="33" name="Group 32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" name="Straight Connector 50"/>
          <p:cNvCxnSpPr/>
          <p:nvPr/>
        </p:nvCxnSpPr>
        <p:spPr>
          <a:xfrm flipV="1">
            <a:off x="2644249" y="2514600"/>
            <a:ext cx="1699151" cy="99541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967522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28954" y="267266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24772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081822" y="2981244"/>
            <a:ext cx="1358807" cy="831665"/>
            <a:chOff x="1981200" y="760007"/>
            <a:chExt cx="1811743" cy="1108886"/>
          </a:xfrm>
        </p:grpSpPr>
        <p:grpSp>
          <p:nvGrpSpPr>
            <p:cNvPr id="57" name="Group 56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7" name="Straight Connector 76"/>
          <p:cNvCxnSpPr/>
          <p:nvPr/>
        </p:nvCxnSpPr>
        <p:spPr>
          <a:xfrm>
            <a:off x="245292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9607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17921" y="3758806"/>
            <a:ext cx="0" cy="11346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14401" y="3496926"/>
            <a:ext cx="2825" cy="10352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329261" y="3356796"/>
            <a:ext cx="0" cy="5673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0821" y="3668069"/>
            <a:ext cx="0" cy="5338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60821" y="3664720"/>
            <a:ext cx="0" cy="5673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603771" y="3156542"/>
            <a:ext cx="0" cy="9598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775221" y="3031998"/>
            <a:ext cx="0" cy="47405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801141" y="3421863"/>
            <a:ext cx="0" cy="33694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146821" y="3190989"/>
            <a:ext cx="0" cy="516585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219851" y="3190989"/>
            <a:ext cx="0" cy="26763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15261" y="2968451"/>
            <a:ext cx="1" cy="44507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889770" y="2795327"/>
            <a:ext cx="1" cy="44946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061221" y="2672661"/>
            <a:ext cx="0" cy="346249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132575" y="3419255"/>
            <a:ext cx="0" cy="33955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475474" y="3368501"/>
            <a:ext cx="1" cy="35032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389875" y="3037726"/>
            <a:ext cx="1" cy="26890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18425" y="3247751"/>
            <a:ext cx="0" cy="8244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550616" y="3368501"/>
            <a:ext cx="0" cy="10768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943915" y="3413527"/>
            <a:ext cx="1" cy="1667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967521" y="3257550"/>
            <a:ext cx="1776179" cy="16320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943600" y="3346554"/>
            <a:ext cx="0" cy="8244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1" y="857250"/>
            <a:ext cx="5664200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-9076" y="742949"/>
            <a:ext cx="41891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Mathematical formalization of how to choose </a:t>
            </a:r>
            <a:r>
              <a:rPr lang="en-US" sz="1500" dirty="0"/>
              <a:t>the optimal parameters      to get a least squares </a:t>
            </a:r>
            <a:r>
              <a:rPr lang="en-US" sz="1500" dirty="0" smtClean="0"/>
              <a:t>line </a:t>
            </a:r>
            <a:r>
              <a:rPr lang="en-US" sz="1500" dirty="0"/>
              <a:t>Least Squares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082963" y="2880922"/>
                <a:ext cx="2598725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NZ" sz="1350" i="1">
                              <a:latin typeface="Cambria Math"/>
                            </a:rPr>
                            <m:t>(</m:t>
                          </m:r>
                          <m:r>
                            <a:rPr lang="en-NZ" sz="1350" i="1">
                              <a:latin typeface="Cambria Math"/>
                            </a:rPr>
                            <m:t>h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963" y="2880922"/>
                <a:ext cx="2598725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6421" y="1595906"/>
                <a:ext cx="2472743" cy="29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)=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baseline="30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421" y="1595906"/>
                <a:ext cx="2472743" cy="295274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40000"/>
            <a:ext cx="125335" cy="160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61705" y="2523351"/>
                <a:ext cx="25576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Minimize </a:t>
                </a:r>
                <a:r>
                  <a:rPr lang="en-NZ" sz="1350" dirty="0">
                    <a:solidFill>
                      <a:srgbClr val="FF0000"/>
                    </a:solidFill>
                  </a:rPr>
                  <a:t>cost function </a:t>
                </a:r>
                <a:r>
                  <a:rPr lang="en-NZ" sz="1350" dirty="0"/>
                  <a:t>J for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705" y="2523351"/>
                <a:ext cx="2557674" cy="300082"/>
              </a:xfrm>
              <a:prstGeom prst="rect">
                <a:avLst/>
              </a:prstGeom>
              <a:blipFill>
                <a:blip r:embed="rId15"/>
                <a:stretch>
                  <a:fillRect l="-476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08685" y="3678053"/>
                <a:ext cx="3349315" cy="1031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Notation:</a:t>
                </a:r>
              </a:p>
              <a:p>
                <a:r>
                  <a:rPr lang="en-US" sz="100" dirty="0"/>
                  <a:t> </a:t>
                </a:r>
                <a:endParaRPr lang="en-US" sz="1050" dirty="0"/>
              </a:p>
              <a:p>
                <a:r>
                  <a:rPr lang="en-US" sz="1200" b="1" dirty="0" smtClean="0"/>
                  <a:t>x</a:t>
                </a:r>
                <a:r>
                  <a:rPr lang="en-US" sz="1200" dirty="0" smtClean="0"/>
                  <a:t>’s </a:t>
                </a:r>
                <a:r>
                  <a:rPr lang="en-US" sz="1200" dirty="0"/>
                  <a:t>= “input” variable / features</a:t>
                </a:r>
              </a:p>
              <a:p>
                <a:r>
                  <a:rPr lang="en-US" sz="1200" b="1" dirty="0" smtClean="0"/>
                  <a:t>y</a:t>
                </a:r>
                <a:r>
                  <a:rPr lang="en-US" sz="1200" dirty="0" smtClean="0"/>
                  <a:t>’s </a:t>
                </a:r>
                <a:r>
                  <a:rPr lang="en-US" sz="1200" dirty="0"/>
                  <a:t>= “output” variable / “target” </a:t>
                </a:r>
                <a:r>
                  <a:rPr lang="en-US" sz="1200" dirty="0" smtClean="0"/>
                  <a:t>variable</a:t>
                </a:r>
                <a:endParaRPr lang="en-US" sz="1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200" dirty="0" smtClean="0"/>
                  <a:t> = the model</a:t>
                </a:r>
                <a:endParaRPr lang="en-US" sz="1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 smtClean="0"/>
                  <a:t>=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 smtClean="0"/>
                  <a:t>prediction of the model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685" y="3678053"/>
                <a:ext cx="3349315" cy="1031051"/>
              </a:xfrm>
              <a:prstGeom prst="rect">
                <a:avLst/>
              </a:prstGeom>
              <a:blipFill>
                <a:blip r:embed="rId16"/>
                <a:stretch>
                  <a:fillRect l="-182" b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V="1">
            <a:off x="352868" y="1657350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81418" y="3086100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56954" y="171115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10118" y="302895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67168" y="2070193"/>
            <a:ext cx="1358807" cy="831665"/>
            <a:chOff x="1981200" y="760007"/>
            <a:chExt cx="1811743" cy="1108886"/>
          </a:xfrm>
        </p:grpSpPr>
        <p:grpSp>
          <p:nvGrpSpPr>
            <p:cNvPr id="58" name="Group 57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6" name="Straight Connector 75"/>
          <p:cNvCxnSpPr/>
          <p:nvPr/>
        </p:nvCxnSpPr>
        <p:spPr>
          <a:xfrm flipV="1">
            <a:off x="352867" y="1956393"/>
            <a:ext cx="1699151" cy="1129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17921" y="2847755"/>
            <a:ext cx="0" cy="11346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914401" y="2585874"/>
            <a:ext cx="2825" cy="10352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329261" y="2445745"/>
            <a:ext cx="0" cy="5673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60821" y="2757017"/>
            <a:ext cx="0" cy="5338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0821" y="2753669"/>
            <a:ext cx="0" cy="5673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603771" y="2245491"/>
            <a:ext cx="0" cy="9598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775221" y="2120947"/>
            <a:ext cx="0" cy="47405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314950" y="955768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0" y="955768"/>
                <a:ext cx="155115" cy="415498"/>
              </a:xfrm>
              <a:prstGeom prst="rect">
                <a:avLst/>
              </a:prstGeom>
              <a:blipFill>
                <a:blip r:embed="rId17"/>
                <a:stretch>
                  <a:fillRect l="-4000" r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226"/>
          <p:cNvSpPr>
            <a:spLocks noChangeArrowheads="1"/>
          </p:cNvSpPr>
          <p:nvPr/>
        </p:nvSpPr>
        <p:spPr bwMode="auto">
          <a:xfrm>
            <a:off x="5350510" y="1400824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5" name="Rectangle 226"/>
          <p:cNvSpPr>
            <a:spLocks noChangeArrowheads="1"/>
          </p:cNvSpPr>
          <p:nvPr/>
        </p:nvSpPr>
        <p:spPr bwMode="auto">
          <a:xfrm>
            <a:off x="5350510" y="1534191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6" name="Rectangle 226"/>
          <p:cNvSpPr>
            <a:spLocks noChangeArrowheads="1"/>
          </p:cNvSpPr>
          <p:nvPr/>
        </p:nvSpPr>
        <p:spPr bwMode="auto">
          <a:xfrm>
            <a:off x="5350510" y="1668731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0" name="Rectangle 226"/>
          <p:cNvSpPr>
            <a:spLocks noChangeArrowheads="1"/>
          </p:cNvSpPr>
          <p:nvPr/>
        </p:nvSpPr>
        <p:spPr bwMode="auto">
          <a:xfrm>
            <a:off x="5350510" y="1800874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1" name="Rectangle 226"/>
          <p:cNvSpPr>
            <a:spLocks noChangeArrowheads="1"/>
          </p:cNvSpPr>
          <p:nvPr/>
        </p:nvSpPr>
        <p:spPr bwMode="auto">
          <a:xfrm>
            <a:off x="5829300" y="1408510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2" name="Rectangle 226"/>
          <p:cNvSpPr>
            <a:spLocks noChangeArrowheads="1"/>
          </p:cNvSpPr>
          <p:nvPr/>
        </p:nvSpPr>
        <p:spPr bwMode="auto">
          <a:xfrm>
            <a:off x="5829300" y="1541877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3" name="Rectangle 226"/>
          <p:cNvSpPr>
            <a:spLocks noChangeArrowheads="1"/>
          </p:cNvSpPr>
          <p:nvPr/>
        </p:nvSpPr>
        <p:spPr bwMode="auto">
          <a:xfrm>
            <a:off x="5829300" y="1676417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4" name="Rectangle 226"/>
          <p:cNvSpPr>
            <a:spLocks noChangeArrowheads="1"/>
          </p:cNvSpPr>
          <p:nvPr/>
        </p:nvSpPr>
        <p:spPr bwMode="auto">
          <a:xfrm>
            <a:off x="5829300" y="1808560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804788" y="898951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88" y="898951"/>
                <a:ext cx="138812" cy="415498"/>
              </a:xfrm>
              <a:prstGeom prst="rect">
                <a:avLst/>
              </a:prstGeom>
              <a:blipFill>
                <a:blip r:embed="rId18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8675" y="3710286"/>
                <a:ext cx="2554525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close to our training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5" y="3710286"/>
                <a:ext cx="2554525" cy="923330"/>
              </a:xfrm>
              <a:prstGeom prst="rect">
                <a:avLst/>
              </a:prstGeom>
              <a:blipFill>
                <a:blip r:embed="rId19"/>
                <a:stretch>
                  <a:fillRect l="-1900" t="-3268" r="-3563" b="-91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5852"/>
            <a:ext cx="1696112" cy="236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142580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0" y="2617986"/>
            <a:ext cx="496681" cy="2113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" y="2262887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35196"/>
            <a:ext cx="2857500" cy="4015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1" y="3099971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Function: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3" y="4093690"/>
            <a:ext cx="1826447" cy="3610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8601" y="40246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829050" y="1579440"/>
            <a:ext cx="0" cy="29718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72" y="1768703"/>
            <a:ext cx="1349559" cy="26672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568803"/>
            <a:ext cx="201041" cy="226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1" y="3372269"/>
            <a:ext cx="2806064" cy="432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080874"/>
            <a:ext cx="1600200" cy="3738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301" y="119720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Simplified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675" y="238791"/>
                <a:ext cx="670560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Cost/Loss/Error</a:t>
                </a:r>
                <a:r>
                  <a:rPr 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7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intuition </a:t>
                </a:r>
                <a:endParaRPr lang="en-US" sz="27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" y="238791"/>
                <a:ext cx="6705600" cy="553998"/>
              </a:xfrm>
              <a:prstGeom prst="rect">
                <a:avLst/>
              </a:prstGeom>
              <a:blipFill>
                <a:blip r:embed="rId18"/>
                <a:stretch>
                  <a:fillRect l="-2182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663934"/>
              </p:ext>
            </p:extLst>
          </p:nvPr>
        </p:nvGraphicFramePr>
        <p:xfrm>
          <a:off x="4384342" y="2089341"/>
          <a:ext cx="1518317" cy="1282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V="1">
            <a:off x="4828201" y="2377593"/>
            <a:ext cx="1011893" cy="4181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744806"/>
              </p:ext>
            </p:extLst>
          </p:nvPr>
        </p:nvGraphicFramePr>
        <p:xfrm>
          <a:off x="1735932" y="2061864"/>
          <a:ext cx="1518317" cy="1282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24" name="Straight Connector 23"/>
          <p:cNvCxnSpPr/>
          <p:nvPr/>
        </p:nvCxnSpPr>
        <p:spPr>
          <a:xfrm flipV="1">
            <a:off x="2057400" y="2262886"/>
            <a:ext cx="1085850" cy="4193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628900" y="1686985"/>
            <a:ext cx="0" cy="1399115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0250" y="2158999"/>
            <a:ext cx="0" cy="984251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71600" y="2628900"/>
            <a:ext cx="0" cy="514350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717036" y="1471612"/>
            <a:ext cx="2912364" cy="2395538"/>
            <a:chOff x="4956048" y="1104900"/>
            <a:chExt cx="3883152" cy="2914650"/>
          </a:xfrm>
        </p:grpSpPr>
        <p:graphicFrame>
          <p:nvGraphicFramePr>
            <p:cNvPr id="29" name="Chart 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622644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110542"/>
              </p:ext>
            </p:extLst>
          </p:nvPr>
        </p:nvGraphicFramePr>
        <p:xfrm>
          <a:off x="323888" y="1519856"/>
          <a:ext cx="2509882" cy="2151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2" name="Multiply 41"/>
          <p:cNvSpPr/>
          <p:nvPr/>
        </p:nvSpPr>
        <p:spPr>
          <a:xfrm>
            <a:off x="4514850" y="1771650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3" y="800100"/>
            <a:ext cx="509207" cy="2297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450" y="22199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3024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62000" y="3109183"/>
            <a:ext cx="21717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587856"/>
            <a:ext cx="407366" cy="1837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4546" y="1076944"/>
            <a:ext cx="259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2" y="1143001"/>
            <a:ext cx="138532" cy="1563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86150" y="1068038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076944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143001"/>
            <a:ext cx="138532" cy="15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485218" y="3711149"/>
                <a:ext cx="7252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400" i="1" baseline="-2500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400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18" y="3711149"/>
                <a:ext cx="72526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91713" y="4194370"/>
                <a:ext cx="2899127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=2.3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94370"/>
                <a:ext cx="2899127" cy="6595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38331" y="2699542"/>
                <a:ext cx="104932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solidFill>
                                <a:srgbClr val="00B0F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331" y="2699542"/>
                <a:ext cx="1049326" cy="30008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2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1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17036" y="1471612"/>
            <a:ext cx="2912364" cy="2319338"/>
            <a:chOff x="4956048" y="1104900"/>
            <a:chExt cx="3883152" cy="2914650"/>
          </a:xfrm>
        </p:grpSpPr>
        <p:graphicFrame>
          <p:nvGraphicFramePr>
            <p:cNvPr id="27" name="Chart 2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1876126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023580"/>
              </p:ext>
            </p:extLst>
          </p:nvPr>
        </p:nvGraphicFramePr>
        <p:xfrm>
          <a:off x="400050" y="1519856"/>
          <a:ext cx="2377440" cy="2014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3" y="800100"/>
            <a:ext cx="509207" cy="2297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450" y="22199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3024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8200" y="2114550"/>
            <a:ext cx="2426666" cy="85724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4546" y="1076944"/>
            <a:ext cx="259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2" y="1143001"/>
            <a:ext cx="138532" cy="1563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86150" y="1068038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076944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143001"/>
            <a:ext cx="138532" cy="15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628900" y="1686985"/>
            <a:ext cx="0" cy="713315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0250" y="2171700"/>
            <a:ext cx="0" cy="457200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71600" y="2628900"/>
            <a:ext cx="0" cy="228600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98412" y="4300538"/>
                <a:ext cx="6138027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(0.5−1)</m:t>
                              </m:r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+(1−2)</m:t>
                              </m:r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+(1.5−3)</m:t>
                              </m:r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=0.58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2" y="4300538"/>
                <a:ext cx="6138027" cy="659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ultiply 40"/>
          <p:cNvSpPr/>
          <p:nvPr/>
        </p:nvSpPr>
        <p:spPr>
          <a:xfrm>
            <a:off x="4857750" y="2596515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370108" y="2547550"/>
                <a:ext cx="11807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=0.5</m:t>
                      </m:r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08" y="2547550"/>
                <a:ext cx="1180772" cy="3000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42" name="Multiply 41"/>
          <p:cNvSpPr/>
          <p:nvPr/>
        </p:nvSpPr>
        <p:spPr>
          <a:xfrm>
            <a:off x="4514850" y="1771650"/>
            <a:ext cx="285750" cy="318135"/>
          </a:xfrm>
          <a:prstGeom prst="mathMultiply">
            <a:avLst>
              <a:gd name="adj1" fmla="val 1569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2936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554753"/>
              </p:ext>
            </p:extLst>
          </p:nvPr>
        </p:nvGraphicFramePr>
        <p:xfrm>
          <a:off x="400050" y="1519856"/>
          <a:ext cx="2377440" cy="2014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0" name="Straight Connector 19"/>
          <p:cNvCxnSpPr/>
          <p:nvPr/>
        </p:nvCxnSpPr>
        <p:spPr>
          <a:xfrm flipV="1">
            <a:off x="838200" y="1500189"/>
            <a:ext cx="2007870" cy="15287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3" y="800100"/>
            <a:ext cx="509207" cy="2297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450" y="22199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3024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4546" y="1076944"/>
            <a:ext cx="259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2" y="1143001"/>
            <a:ext cx="138532" cy="1563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543300" y="1068038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076944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143001"/>
            <a:ext cx="138532" cy="15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5427" y="4399949"/>
                <a:ext cx="6313973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NZ" sz="135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en-NZ" sz="135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NZ" sz="135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NZ" sz="135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  <m:r>
                                    <a:rPr lang="en-NZ" sz="1350" i="1" baseline="30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+0</m:t>
                                  </m:r>
                                  <m:r>
                                    <a:rPr lang="en-NZ" sz="1350" i="1" baseline="30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+0</m:t>
                                  </m:r>
                                  <m:r>
                                    <a:rPr lang="en-NZ" sz="1350" i="1" baseline="30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" y="4399949"/>
                <a:ext cx="6313973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48764" y="2009001"/>
                <a:ext cx="143770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764" y="2009001"/>
                <a:ext cx="1437701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3717036" y="1471612"/>
            <a:ext cx="2912364" cy="2319338"/>
            <a:chOff x="4956048" y="1104900"/>
            <a:chExt cx="3883152" cy="2914650"/>
          </a:xfrm>
        </p:grpSpPr>
        <p:graphicFrame>
          <p:nvGraphicFramePr>
            <p:cNvPr id="24" name="Chart 2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7355127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25" name="Picture 2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sp useBgFill="1">
        <p:nvSpPr>
          <p:cNvPr id="27" name="Multiply 26"/>
          <p:cNvSpPr/>
          <p:nvPr/>
        </p:nvSpPr>
        <p:spPr>
          <a:xfrm>
            <a:off x="4514850" y="1771650"/>
            <a:ext cx="285750" cy="318135"/>
          </a:xfrm>
          <a:prstGeom prst="mathMultiply">
            <a:avLst>
              <a:gd name="adj1" fmla="val 1569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8" name="Multiply 27"/>
          <p:cNvSpPr/>
          <p:nvPr/>
        </p:nvSpPr>
        <p:spPr>
          <a:xfrm>
            <a:off x="4857750" y="2596515"/>
            <a:ext cx="285750" cy="318135"/>
          </a:xfrm>
          <a:prstGeom prst="mathMultiply">
            <a:avLst>
              <a:gd name="adj1" fmla="val 1569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5200650" y="2876550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35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13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86000" y="361950"/>
            <a:ext cx="4419600" cy="4466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324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839680" y="1686197"/>
            <a:ext cx="2798626" cy="2254920"/>
            <a:chOff x="5334000" y="1104900"/>
            <a:chExt cx="3505200" cy="2914650"/>
          </a:xfrm>
        </p:grpSpPr>
        <p:graphicFrame>
          <p:nvGraphicFramePr>
            <p:cNvPr id="55" name="Chart 5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60236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Picture 5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450614"/>
              </p:ext>
            </p:extLst>
          </p:nvPr>
        </p:nvGraphicFramePr>
        <p:xfrm>
          <a:off x="317983" y="1746224"/>
          <a:ext cx="2459507" cy="21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1450" y="244631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5288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42950" y="3333750"/>
            <a:ext cx="21717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5" y="1525730"/>
            <a:ext cx="407366" cy="18379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86150" y="1294405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1026467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303311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369368"/>
            <a:ext cx="138532" cy="156362"/>
          </a:xfrm>
          <a:prstGeom prst="rect">
            <a:avLst/>
          </a:prstGeom>
        </p:spPr>
      </p:pic>
      <p:sp>
        <p:nvSpPr>
          <p:cNvPr id="22" name="Multiply 21"/>
          <p:cNvSpPr/>
          <p:nvPr/>
        </p:nvSpPr>
        <p:spPr>
          <a:xfrm>
            <a:off x="5200650" y="3108632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86051" y="3097747"/>
                <a:ext cx="7643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1" y="3097747"/>
                <a:ext cx="76438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ultiply 40"/>
          <p:cNvSpPr/>
          <p:nvPr/>
        </p:nvSpPr>
        <p:spPr>
          <a:xfrm>
            <a:off x="4836319" y="2822882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Multiply 41"/>
          <p:cNvSpPr/>
          <p:nvPr/>
        </p:nvSpPr>
        <p:spPr>
          <a:xfrm>
            <a:off x="4457700" y="1998017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42950" y="2446311"/>
            <a:ext cx="1943100" cy="9233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42950" y="1655118"/>
            <a:ext cx="2171700" cy="171450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42950" y="869305"/>
            <a:ext cx="2318233" cy="25003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42951" y="869305"/>
            <a:ext cx="1621631" cy="2486025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361075" y="2525276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75" y="2525276"/>
                <a:ext cx="105363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34364" y="1709524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364" y="1709524"/>
                <a:ext cx="105363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603962" y="1083618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=1.5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62" y="1083618"/>
                <a:ext cx="105363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371600" y="899510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899510"/>
                <a:ext cx="105363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Multiply 51"/>
          <p:cNvSpPr/>
          <p:nvPr/>
        </p:nvSpPr>
        <p:spPr>
          <a:xfrm>
            <a:off x="5486400" y="2822882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Multiply 52"/>
          <p:cNvSpPr/>
          <p:nvPr/>
        </p:nvSpPr>
        <p:spPr>
          <a:xfrm>
            <a:off x="5886450" y="1998017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Freeform 22"/>
          <p:cNvSpPr/>
          <p:nvPr/>
        </p:nvSpPr>
        <p:spPr>
          <a:xfrm>
            <a:off x="4607719" y="2112318"/>
            <a:ext cx="1450181" cy="1164620"/>
          </a:xfrm>
          <a:custGeom>
            <a:avLst/>
            <a:gdLst>
              <a:gd name="connsiteX0" fmla="*/ 0 w 1933575"/>
              <a:gd name="connsiteY0" fmla="*/ 95250 h 1552827"/>
              <a:gd name="connsiteX1" fmla="*/ 1000125 w 1933575"/>
              <a:gd name="connsiteY1" fmla="*/ 1552575 h 1552827"/>
              <a:gd name="connsiteX2" fmla="*/ 1933575 w 1933575"/>
              <a:gd name="connsiteY2" fmla="*/ 0 h 155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575" h="1552827">
                <a:moveTo>
                  <a:pt x="0" y="95250"/>
                </a:moveTo>
                <a:cubicBezTo>
                  <a:pt x="338931" y="831850"/>
                  <a:pt x="677863" y="1568450"/>
                  <a:pt x="1000125" y="1552575"/>
                </a:cubicBezTo>
                <a:cubicBezTo>
                  <a:pt x="1322387" y="1536700"/>
                  <a:pt x="1652588" y="290513"/>
                  <a:pt x="19335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743450" y="3941117"/>
                <a:ext cx="19431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0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=1 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𝑚𝑖𝑛𝑖𝑚𝑖𝑧𝑒𝑠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NZ" sz="10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3941117"/>
                <a:ext cx="1943100" cy="253916"/>
              </a:xfrm>
              <a:prstGeom prst="rect">
                <a:avLst/>
              </a:prstGeom>
              <a:blipFill>
                <a:blip r:embed="rId1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0051" y="4081590"/>
                <a:ext cx="350177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Optimal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NZ" sz="1350" i="1">
                        <a:latin typeface="Cambria Math"/>
                      </a:rPr>
                      <m:t>=1 → </m:t>
                    </m:r>
                    <m:r>
                      <a:rPr lang="en-NZ" sz="1350" i="1">
                        <a:latin typeface="Cambria Math"/>
                      </a:rPr>
                      <m:t>h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endParaRPr lang="en-NZ" sz="135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1" y="4081590"/>
                <a:ext cx="3501773" cy="300082"/>
              </a:xfrm>
              <a:prstGeom prst="rect">
                <a:avLst/>
              </a:prstGeom>
              <a:blipFill>
                <a:blip r:embed="rId18"/>
                <a:stretch>
                  <a:fillRect l="-523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7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4" y="976698"/>
            <a:ext cx="1935399" cy="269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493" y="8953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13622"/>
            <a:ext cx="566753" cy="241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0493" y="1595103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Parameters: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33998"/>
            <a:ext cx="4020503" cy="5650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493" y="2266950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 Function: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81247"/>
            <a:ext cx="2074259" cy="4100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0494" y="2995567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73008"/>
            <a:ext cx="39433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 with 2 variables</a:t>
            </a:r>
            <a:endParaRPr lang="en-US" sz="2400" dirty="0"/>
          </a:p>
        </p:txBody>
      </p:sp>
      <p:pic>
        <p:nvPicPr>
          <p:cNvPr id="11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57" y="3388733"/>
            <a:ext cx="2235803" cy="17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64003"/>
            <a:ext cx="2135984" cy="15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Moment to pause and reflect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Z" dirty="0" smtClean="0"/>
              <a:t>The example shown is extremely simple</a:t>
            </a:r>
          </a:p>
          <a:p>
            <a:r>
              <a:rPr lang="en-NZ" dirty="0" smtClean="0"/>
              <a:t>You can estimate the optimal parameters by hand or even just looking at the data</a:t>
            </a:r>
          </a:p>
          <a:p>
            <a:r>
              <a:rPr lang="en-NZ" dirty="0"/>
              <a:t>Y</a:t>
            </a:r>
            <a:r>
              <a:rPr lang="en-NZ" dirty="0" smtClean="0"/>
              <a:t>ou don’t need computers for that</a:t>
            </a:r>
          </a:p>
          <a:p>
            <a:r>
              <a:rPr lang="en-NZ" dirty="0" smtClean="0"/>
              <a:t>However, as you increase the number of parameters to optimize, your ability to visually determine the optimal parameters extinguishes</a:t>
            </a:r>
          </a:p>
          <a:p>
            <a:r>
              <a:rPr lang="en-NZ" dirty="0" smtClean="0"/>
              <a:t>That’s why you need computational approaches for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44750"/>
            <a:ext cx="2507456" cy="247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2150395"/>
            <a:ext cx="807530" cy="229743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69356"/>
            <a:ext cx="2486025" cy="246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ultiply 3"/>
          <p:cNvSpPr/>
          <p:nvPr/>
        </p:nvSpPr>
        <p:spPr>
          <a:xfrm>
            <a:off x="5372100" y="2797968"/>
            <a:ext cx="228600" cy="2286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50" y="456961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0" y="4569618"/>
                <a:ext cx="372218" cy="295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88399" y="438306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9" y="4383068"/>
                <a:ext cx="372218" cy="29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500" y="3083718"/>
                <a:ext cx="2922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chemeClr val="bg1"/>
                          </a:solidFill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3083718"/>
                <a:ext cx="292259" cy="300082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17549" y="456961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549" y="4569618"/>
                <a:ext cx="372218" cy="295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62799" y="438306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799" y="4383068"/>
                <a:ext cx="372218" cy="29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45899" y="3083718"/>
                <a:ext cx="2922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chemeClr val="bg1"/>
                          </a:solidFill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99" y="3083718"/>
                <a:ext cx="292259" cy="300082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429250" y="3826668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>
            <a:stCxn id="8" idx="3"/>
          </p:cNvCxnSpPr>
          <p:nvPr/>
        </p:nvCxnSpPr>
        <p:spPr>
          <a:xfrm flipH="1">
            <a:off x="4343401" y="3875449"/>
            <a:ext cx="1094219" cy="465569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4"/>
          </p:cNvCxnSpPr>
          <p:nvPr/>
        </p:nvCxnSpPr>
        <p:spPr>
          <a:xfrm>
            <a:off x="5457825" y="3883818"/>
            <a:ext cx="542925" cy="5715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0"/>
          </p:cNvCxnSpPr>
          <p:nvPr/>
        </p:nvCxnSpPr>
        <p:spPr>
          <a:xfrm flipV="1">
            <a:off x="5457825" y="2912268"/>
            <a:ext cx="28575" cy="9144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8600" y="124922"/>
                <a:ext cx="6553200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 smtClean="0"/>
                  <a:t>Key question: How do you decide which values of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baseline="-2500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NZ" dirty="0"/>
                  <a:t>and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NZ" dirty="0"/>
                  <a:t>you try next in order to arrive </a:t>
                </a:r>
                <a:r>
                  <a:rPr lang="en-NZ" dirty="0">
                    <a:solidFill>
                      <a:srgbClr val="FF0000"/>
                    </a:solidFill>
                  </a:rPr>
                  <a:t>soon </a:t>
                </a:r>
                <a:r>
                  <a:rPr lang="en-NZ" dirty="0"/>
                  <a:t>into an optimal value of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</a:rPr>
                      <m:t>𝐽</m:t>
                    </m:r>
                    <m:r>
                      <a:rPr lang="en-NZ" i="1">
                        <a:latin typeface="Cambria Math"/>
                      </a:rPr>
                      <m:t>?</m:t>
                    </m:r>
                  </m:oMath>
                </a14:m>
                <a:r>
                  <a:rPr lang="en-NZ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 smtClean="0"/>
                  <a:t>Problem</a:t>
                </a:r>
                <a:r>
                  <a:rPr lang="en-NZ" dirty="0"/>
                  <a:t>: Neither you nor the computer know the shape of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i="1" baseline="-2500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NZ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i="1" baseline="-2500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dirty="0" smtClean="0"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/>
                  </a:rPr>
                  <a:t>Probing the entire parameter space is computationally unfeasible for problems with large numbers of parameters</a:t>
                </a:r>
                <a:br>
                  <a:rPr lang="en-US" dirty="0">
                    <a:ea typeface="Cambria Math"/>
                  </a:rPr>
                </a:br>
                <a:r>
                  <a:rPr lang="en-US" baseline="-25000" dirty="0">
                    <a:ea typeface="Cambria Math"/>
                  </a:rPr>
                  <a:t/>
                </a:r>
                <a:br>
                  <a:rPr lang="en-US" baseline="-25000" dirty="0">
                    <a:ea typeface="Cambria Math"/>
                  </a:rPr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4922"/>
                <a:ext cx="6553200" cy="2769989"/>
              </a:xfrm>
              <a:prstGeom prst="rect">
                <a:avLst/>
              </a:prstGeom>
              <a:blipFill>
                <a:blip r:embed="rId9"/>
                <a:stretch>
                  <a:fillRect l="-651" t="-1099" r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Intuition about finding the minimum of a multivariable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29761"/>
            <a:ext cx="1254865" cy="1414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902619"/>
            <a:ext cx="2466975" cy="1385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486" y="3513195"/>
            <a:ext cx="605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8000"/>
                </a:solidFill>
              </a:rPr>
              <a:t>Imagine you’re blindfolded, but you can feel your immediate terrain surroundings by using your feet.  I drop you off somewhere and tell you that you’re in a convex shaped valley and escape is at the bottom/minimum.  How would you reach the bottom of the Valley?</a:t>
            </a:r>
          </a:p>
        </p:txBody>
      </p:sp>
      <p:pic>
        <p:nvPicPr>
          <p:cNvPr id="7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20081"/>
            <a:ext cx="1885950" cy="14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276350"/>
            <a:ext cx="5257800" cy="2957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6200" y="1276350"/>
                <a:ext cx="561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76350"/>
                <a:ext cx="561629" cy="276999"/>
              </a:xfrm>
              <a:prstGeom prst="rect">
                <a:avLst/>
              </a:prstGeom>
              <a:blipFill>
                <a:blip r:embed="rId5"/>
                <a:stretch>
                  <a:fillRect l="-13043" t="-2174" r="-141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562600" y="4552857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552857"/>
                <a:ext cx="276614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685800" y="4324257"/>
            <a:ext cx="5715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5800" y="1026472"/>
            <a:ext cx="0" cy="329778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-95250" y="259804"/>
            <a:ext cx="695325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Intuition about how the gradient descent algorithm works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1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09550"/>
                <a:ext cx="6858000" cy="642938"/>
              </a:xfrm>
            </p:spPr>
            <p:txBody>
              <a:bodyPr>
                <a:noAutofit/>
              </a:bodyPr>
              <a:lstStyle/>
              <a:p>
                <a:r>
                  <a:rPr lang="en-US" sz="2100" dirty="0" smtClean="0"/>
                  <a:t>How does the grading descent algorithm know in which direction to go in the search for the optimal parameter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100" dirty="0" smtClean="0"/>
                  <a:t/>
                </a:r>
                <a:br>
                  <a:rPr lang="en-US" sz="2100" dirty="0" smtClean="0"/>
                </a:br>
                <a:r>
                  <a:rPr lang="en-US" sz="2100" dirty="0" smtClean="0"/>
                  <a:t>Using the mathematical concept of a derivative</a:t>
                </a:r>
                <a:endParaRPr lang="en-US" sz="21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09550"/>
                <a:ext cx="6858000" cy="642938"/>
              </a:xfrm>
              <a:blipFill>
                <a:blip r:embed="rId2"/>
                <a:stretch>
                  <a:fillRect t="-3679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23950"/>
                <a:ext cx="4267200" cy="2300288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NZ" sz="1600" dirty="0" smtClean="0"/>
                  <a:t>The </a:t>
                </a:r>
                <a:r>
                  <a:rPr lang="en-NZ" sz="1600" dirty="0"/>
                  <a:t>most important optimization </a:t>
                </a:r>
                <a:r>
                  <a:rPr lang="en-NZ" sz="1600" dirty="0" smtClean="0"/>
                  <a:t>algorithm </a:t>
                </a:r>
                <a:r>
                  <a:rPr lang="en-NZ" sz="1600" dirty="0"/>
                  <a:t>in machine learning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Pick a random starting point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Repeat until loss </a:t>
                </a:r>
                <a14:m>
                  <m:oMath xmlns:m="http://schemas.openxmlformats.org/officeDocument/2006/math">
                    <m:r>
                      <a:rPr lang="en-NZ" sz="1600" i="1">
                        <a:latin typeface="Cambria Math"/>
                      </a:rPr>
                      <m:t>𝐽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function doesn’t </a:t>
                </a:r>
                <a:r>
                  <a:rPr lang="en-US" sz="1600" dirty="0"/>
                  <a:t>decrease in all dimensions:</a:t>
                </a:r>
              </a:p>
              <a:p>
                <a:pPr lvl="2"/>
                <a:r>
                  <a:rPr lang="en-US" sz="1400" dirty="0"/>
                  <a:t>pick a dimension</a:t>
                </a:r>
              </a:p>
              <a:p>
                <a:pPr lvl="2"/>
                <a:r>
                  <a:rPr lang="en-US" sz="1400" dirty="0"/>
                  <a:t>move a small amount in that dimension towards decreasing loss (using the mathematical concept of derivative (aka slope</a:t>
                </a:r>
                <a:r>
                  <a:rPr lang="en-US" sz="1400" dirty="0" smtClean="0"/>
                  <a:t>)</a:t>
                </a:r>
              </a:p>
              <a:p>
                <a:pPr lvl="2"/>
                <a:r>
                  <a:rPr lang="en-US" sz="1400" dirty="0" smtClean="0"/>
                  <a:t>The derivative means the rate of change of a function at any given point</a:t>
                </a:r>
                <a:endParaRPr lang="en-US" sz="14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23950"/>
                <a:ext cx="4267200" cy="2300288"/>
              </a:xfrm>
              <a:blipFill>
                <a:blip r:embed="rId3"/>
                <a:stretch>
                  <a:fillRect t="-794" r="-1143" b="-59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http://hyperphysics.phy-astr.gsu.edu/hbase/math/immath/derint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953000" y="3157912"/>
            <a:ext cx="1558528" cy="179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09" y="1474650"/>
            <a:ext cx="1178719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7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05979"/>
            <a:ext cx="7010400" cy="613171"/>
          </a:xfrm>
        </p:spPr>
        <p:txBody>
          <a:bodyPr>
            <a:noAutofit/>
          </a:bodyPr>
          <a:lstStyle/>
          <a:p>
            <a:r>
              <a:rPr lang="en-NZ" sz="2000" dirty="0" smtClean="0"/>
              <a:t>Gradient </a:t>
            </a:r>
            <a:r>
              <a:rPr lang="en-NZ" sz="2000" dirty="0" smtClean="0"/>
              <a:t>descent: visual proof that the algorithm works</a:t>
            </a:r>
            <a:endParaRPr lang="en-US" sz="2000" dirty="0"/>
          </a:p>
        </p:txBody>
      </p:sp>
      <p:pic>
        <p:nvPicPr>
          <p:cNvPr id="3074" name="Picture 2" descr="http://cnx.org/resources/1bd0bf80ffe5396fab32b28247f4c7abfac38ea5/aadxvrt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757307"/>
            <a:ext cx="4150486" cy="245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22038" b="20799"/>
          <a:stretch/>
        </p:blipFill>
        <p:spPr>
          <a:xfrm>
            <a:off x="4286217" y="1893067"/>
            <a:ext cx="2456593" cy="592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29050" y="3543300"/>
                <a:ext cx="352725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𝑗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3543300"/>
                <a:ext cx="352725" cy="295274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57750" y="2713822"/>
            <a:ext cx="1143000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NZ" sz="1350" dirty="0"/>
              <a:t>Learning Rate</a:t>
            </a:r>
            <a:endParaRPr lang="en-US" sz="135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410105" y="2259180"/>
            <a:ext cx="0" cy="433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342" t="6850" r="6699" b="6938"/>
          <a:stretch/>
        </p:blipFill>
        <p:spPr bwMode="auto">
          <a:xfrm>
            <a:off x="2000250" y="1885950"/>
            <a:ext cx="4834169" cy="260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000750" y="40707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686050" y="42092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314450" y="2800350"/>
            <a:ext cx="683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J(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1350" dirty="0">
                <a:solidFill>
                  <a:prstClr val="black"/>
                </a:solidFill>
              </a:rPr>
              <a:t>)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3000" y="685800"/>
            <a:ext cx="445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/>
              <a:t>Gradient descent intuition</a:t>
            </a:r>
            <a:endParaRPr lang="en-US" sz="3000" dirty="0"/>
          </a:p>
        </p:txBody>
      </p:sp>
      <p:pic>
        <p:nvPicPr>
          <p:cNvPr id="1026" name="Picture 2" descr="C:\Users\drozado\Desktop\Pictur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1371600"/>
            <a:ext cx="1581437" cy="11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y 2"/>
          <p:cNvSpPr/>
          <p:nvPr/>
        </p:nvSpPr>
        <p:spPr>
          <a:xfrm>
            <a:off x="3771901" y="25717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Multiply 34"/>
          <p:cNvSpPr/>
          <p:nvPr/>
        </p:nvSpPr>
        <p:spPr>
          <a:xfrm>
            <a:off x="3643156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Multiply 35"/>
          <p:cNvSpPr/>
          <p:nvPr/>
        </p:nvSpPr>
        <p:spPr>
          <a:xfrm>
            <a:off x="3771901" y="29146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3886201" y="30861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Multiply 37"/>
          <p:cNvSpPr/>
          <p:nvPr/>
        </p:nvSpPr>
        <p:spPr>
          <a:xfrm>
            <a:off x="4057651" y="32575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4114801" y="34861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4000501" y="36576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y 40"/>
          <p:cNvSpPr/>
          <p:nvPr/>
        </p:nvSpPr>
        <p:spPr>
          <a:xfrm>
            <a:off x="4000501" y="38290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3764677" y="4009251"/>
            <a:ext cx="13788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b="1" dirty="0">
                <a:solidFill>
                  <a:srgbClr val="FF0000"/>
                </a:solidFill>
              </a:rPr>
              <a:t>Local Minimum</a:t>
            </a:r>
            <a:endParaRPr lang="en-US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342" t="6850" r="6699" b="6938"/>
          <a:stretch/>
        </p:blipFill>
        <p:spPr bwMode="auto">
          <a:xfrm>
            <a:off x="2000250" y="1885950"/>
            <a:ext cx="4834169" cy="260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000750" y="40707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686050" y="42092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314450" y="2800350"/>
            <a:ext cx="683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J(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1350" dirty="0">
                <a:solidFill>
                  <a:prstClr val="black"/>
                </a:solidFill>
              </a:rPr>
              <a:t>)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6045" y="299903"/>
            <a:ext cx="445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/>
              <a:t>Gradient descent intuition</a:t>
            </a:r>
            <a:endParaRPr lang="en-US" sz="3000" dirty="0"/>
          </a:p>
        </p:txBody>
      </p:sp>
      <p:pic>
        <p:nvPicPr>
          <p:cNvPr id="1026" name="Picture 2" descr="C:\Users\drozado\Desktop\Pictur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1371600"/>
            <a:ext cx="1581437" cy="11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y 2"/>
          <p:cNvSpPr/>
          <p:nvPr/>
        </p:nvSpPr>
        <p:spPr>
          <a:xfrm>
            <a:off x="3771901" y="25717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Multiply 34"/>
          <p:cNvSpPr/>
          <p:nvPr/>
        </p:nvSpPr>
        <p:spPr>
          <a:xfrm>
            <a:off x="3893422" y="2728913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Multiply 35"/>
          <p:cNvSpPr/>
          <p:nvPr/>
        </p:nvSpPr>
        <p:spPr>
          <a:xfrm>
            <a:off x="4100356" y="28245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4300851" y="28575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Multiply 37"/>
          <p:cNvSpPr/>
          <p:nvPr/>
        </p:nvSpPr>
        <p:spPr>
          <a:xfrm>
            <a:off x="4614706" y="30289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4929187" y="31674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5257801" y="3274606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y 40"/>
          <p:cNvSpPr/>
          <p:nvPr/>
        </p:nvSpPr>
        <p:spPr>
          <a:xfrm>
            <a:off x="5600701" y="33960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4957606" y="3552051"/>
            <a:ext cx="22432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b="1" dirty="0">
                <a:solidFill>
                  <a:srgbClr val="FF0000"/>
                </a:solidFill>
              </a:rPr>
              <a:t>Another Local Minimum</a:t>
            </a:r>
            <a:endParaRPr lang="en-US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429000" y="285750"/>
            <a:ext cx="2209800" cy="4466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4123" y="1657350"/>
                <a:ext cx="1155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23" y="1657350"/>
                <a:ext cx="11559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42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Global and local Maximum/Minimum in cost function</a:t>
            </a:r>
            <a:endParaRPr lang="en-US" sz="2400" dirty="0"/>
          </a:p>
        </p:txBody>
      </p:sp>
      <p:pic>
        <p:nvPicPr>
          <p:cNvPr id="2050" name="Picture 2" descr="http://www.glopt.net/uploads/5/0/3/5/5035445/__5829609.png?6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23950"/>
            <a:ext cx="4486275" cy="27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432435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most applications of machine learning (especially neural networks) local minima tend to be good enough so finding the global minimum is not necessary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56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4"/>
            <a:ext cx="3291568" cy="24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2050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y 10"/>
          <p:cNvSpPr/>
          <p:nvPr/>
        </p:nvSpPr>
        <p:spPr>
          <a:xfrm>
            <a:off x="6229351" y="23431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8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4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5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y 14"/>
          <p:cNvSpPr/>
          <p:nvPr/>
        </p:nvSpPr>
        <p:spPr>
          <a:xfrm>
            <a:off x="6000751" y="25717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3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ultiply 13"/>
          <p:cNvSpPr/>
          <p:nvPr/>
        </p:nvSpPr>
        <p:spPr>
          <a:xfrm>
            <a:off x="5814856" y="26860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657851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543551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414806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257801" y="28003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0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y 10"/>
          <p:cNvSpPr/>
          <p:nvPr/>
        </p:nvSpPr>
        <p:spPr>
          <a:xfrm>
            <a:off x="5186206" y="29146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14451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0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y 10"/>
          <p:cNvSpPr/>
          <p:nvPr/>
        </p:nvSpPr>
        <p:spPr>
          <a:xfrm>
            <a:off x="5186206" y="30289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286000" y="1492586"/>
            <a:ext cx="4495800" cy="2145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1037044"/>
                <a:ext cx="1215781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37044"/>
                <a:ext cx="1215781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600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title"/>
          </p:nvPr>
        </p:nvSpPr>
        <p:spPr>
          <a:xfrm>
            <a:off x="342900" y="361950"/>
            <a:ext cx="6172200" cy="8572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err="1"/>
              <a:t>Scikit-learn's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interface for linear regression</a:t>
            </a: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5186" y="135255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Helvetica" charset="0"/>
                <a:cs typeface="Helvetica" charset="0"/>
                <a:sym typeface="Helvetica" charset="0"/>
              </a:rPr>
              <a:t>Scikit</a:t>
            </a: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-learn strives to have a uniform interface across all machine learning methods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200" dirty="0">
              <a:latin typeface="Helvetica" charset="0"/>
              <a:cs typeface="Helvetica" charset="0"/>
              <a:sym typeface="Helvetica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Given a </a:t>
            </a:r>
            <a:r>
              <a:rPr lang="en-US" altLang="en-US" sz="1200" dirty="0" err="1">
                <a:latin typeface="Helvetica" charset="0"/>
                <a:cs typeface="Helvetica" charset="0"/>
                <a:sym typeface="Helvetica" charset="0"/>
              </a:rPr>
              <a:t>scikit</a:t>
            </a: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-learn estimator object (named model here), the following methods are available: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The fit method fits the model to a set of training data 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The predict method given a trained model predicts the label of a new set of data 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endParaRPr lang="en-US" altLang="en-US" sz="1200" dirty="0">
              <a:latin typeface="Helvetica" charset="0"/>
              <a:cs typeface="Helvetica" charset="0"/>
              <a:sym typeface="Helvetica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For classification or regression problems, most estimators implement a score method</a:t>
            </a:r>
            <a:r>
              <a:rPr lang="en-US" altLang="en-US" sz="1200" dirty="0" smtClean="0">
                <a:latin typeface="Helvetica" charset="0"/>
                <a:cs typeface="Helvetica" charset="0"/>
                <a:sym typeface="Helvetica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 smtClean="0">
                <a:latin typeface="Helvetica" charset="0"/>
                <a:cs typeface="Helvetica" charset="0"/>
                <a:sym typeface="Helvetica" charset="0"/>
              </a:rPr>
              <a:t>For linear regression R2 (coefficient of determination) is the optimal metric to measure model fit</a:t>
            </a:r>
            <a:endParaRPr lang="en-US" altLang="en-US" sz="1200" dirty="0" smtClean="0">
              <a:latin typeface="Helvetica" charset="0"/>
              <a:cs typeface="Helvetica" charset="0"/>
              <a:sym typeface="Helvetica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 smtClean="0">
                <a:latin typeface="Helvetica" charset="0"/>
                <a:cs typeface="Helvetica" charset="0"/>
                <a:sym typeface="Helvetica" charset="0"/>
              </a:rPr>
              <a:t>Scores </a:t>
            </a: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are between 0 and 1, with a larger score indicating a better </a:t>
            </a:r>
            <a:r>
              <a:rPr lang="en-US" altLang="en-US" sz="1200" dirty="0" smtClean="0">
                <a:latin typeface="Helvetica" charset="0"/>
                <a:cs typeface="Helvetica" charset="0"/>
                <a:sym typeface="Helvetica" charset="0"/>
              </a:rPr>
              <a:t>fit </a:t>
            </a:r>
            <a:endParaRPr lang="en-US" altLang="en-US" sz="1200" dirty="0">
              <a:latin typeface="Helvetica" charset="0"/>
              <a:cs typeface="Helvetica" charset="0"/>
              <a:sym typeface="Helvetica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050" dirty="0">
              <a:latin typeface="Helvetica" charset="0"/>
              <a:cs typeface="Helvetica" charset="0"/>
              <a:sym typeface="Helvetica" charset="0"/>
            </a:endParaRP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 smtClean="0"/>
              <a:t>&gt;&gt;&gt; </a:t>
            </a:r>
            <a:r>
              <a:rPr lang="en-GB" altLang="en-US" sz="1050" dirty="0">
                <a:solidFill>
                  <a:srgbClr val="2300DC"/>
                </a:solidFill>
                <a:latin typeface="Courier New" panose="02070309020205020404" pitchFamily="49" charset="0"/>
              </a:rPr>
              <a:t>from </a:t>
            </a:r>
            <a:r>
              <a:rPr lang="en-GB" altLang="en-US" sz="1050" dirty="0" err="1">
                <a:latin typeface="Courier New" panose="02070309020205020404" pitchFamily="49" charset="0"/>
              </a:rPr>
              <a:t>sklearn</a:t>
            </a:r>
            <a:r>
              <a:rPr lang="en-GB" altLang="en-US" sz="1050" dirty="0">
                <a:solidFill>
                  <a:srgbClr val="2300DC"/>
                </a:solidFill>
                <a:latin typeface="Courier New" panose="02070309020205020404" pitchFamily="49" charset="0"/>
              </a:rPr>
              <a:t> import </a:t>
            </a:r>
            <a:r>
              <a:rPr lang="en-GB" altLang="en-US" sz="1050" dirty="0" err="1">
                <a:latin typeface="Courier New" panose="02070309020205020404" pitchFamily="49" charset="0"/>
              </a:rPr>
              <a:t>linear_model</a:t>
            </a:r>
            <a:endParaRPr lang="en-GB" altLang="en-US" sz="1050" dirty="0">
              <a:latin typeface="Courier New" panose="02070309020205020404" pitchFamily="49" charset="0"/>
            </a:endParaRP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 err="1">
                <a:latin typeface="Courier New" panose="02070309020205020404" pitchFamily="49" charset="0"/>
              </a:rPr>
              <a:t>reg</a:t>
            </a:r>
            <a:r>
              <a:rPr lang="en-GB" altLang="en-US" sz="1050" dirty="0">
                <a:latin typeface="Courier New" panose="02070309020205020404" pitchFamily="49" charset="0"/>
              </a:rPr>
              <a:t>=</a:t>
            </a:r>
            <a:r>
              <a:rPr lang="en-GB" altLang="en-US" sz="1050" dirty="0" err="1">
                <a:latin typeface="Courier New" panose="02070309020205020404" pitchFamily="49" charset="0"/>
              </a:rPr>
              <a:t>linear_model.LinearRegression</a:t>
            </a:r>
            <a:r>
              <a:rPr lang="en-GB" altLang="en-US" sz="1050" dirty="0">
                <a:latin typeface="Courier New" panose="02070309020205020404" pitchFamily="49" charset="0"/>
              </a:rPr>
              <a:t>()</a:t>
            </a: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 err="1">
                <a:latin typeface="Courier New" panose="02070309020205020404" pitchFamily="49" charset="0"/>
              </a:rPr>
              <a:t>reg.fit</a:t>
            </a:r>
            <a:r>
              <a:rPr lang="en-GB" altLang="en-US" sz="1050" dirty="0">
                <a:latin typeface="Courier New" panose="02070309020205020404" pitchFamily="49" charset="0"/>
              </a:rPr>
              <a:t>(</a:t>
            </a:r>
            <a:r>
              <a:rPr lang="en-GB" altLang="en-US" sz="1050" dirty="0" err="1">
                <a:latin typeface="Courier New" panose="02070309020205020404" pitchFamily="49" charset="0"/>
              </a:rPr>
              <a:t>X_train</a:t>
            </a:r>
            <a:r>
              <a:rPr lang="en-GB" altLang="en-US" sz="1050" dirty="0">
                <a:latin typeface="Courier New" panose="02070309020205020404" pitchFamily="49" charset="0"/>
              </a:rPr>
              <a:t>, </a:t>
            </a:r>
            <a:r>
              <a:rPr lang="en-GB" altLang="en-US" sz="1050" dirty="0" err="1">
                <a:latin typeface="Courier New" panose="02070309020205020404" pitchFamily="49" charset="0"/>
              </a:rPr>
              <a:t>y_train</a:t>
            </a:r>
            <a:r>
              <a:rPr lang="en-GB" altLang="en-US" sz="1050" dirty="0">
                <a:latin typeface="Courier New" panose="02070309020205020404" pitchFamily="49" charset="0"/>
              </a:rPr>
              <a:t>)</a:t>
            </a: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 err="1">
                <a:latin typeface="Courier New" panose="02070309020205020404" pitchFamily="49" charset="0"/>
              </a:rPr>
              <a:t>y_pred</a:t>
            </a:r>
            <a:r>
              <a:rPr lang="en-GB" altLang="en-US" sz="1050" dirty="0">
                <a:latin typeface="Courier New" panose="02070309020205020404" pitchFamily="49" charset="0"/>
              </a:rPr>
              <a:t> = </a:t>
            </a:r>
            <a:r>
              <a:rPr lang="en-GB" altLang="en-US" sz="1050" dirty="0" err="1">
                <a:latin typeface="Courier New" panose="02070309020205020404" pitchFamily="49" charset="0"/>
              </a:rPr>
              <a:t>reg.predict</a:t>
            </a:r>
            <a:r>
              <a:rPr lang="en-GB" altLang="en-US" sz="1050" dirty="0">
                <a:latin typeface="Courier New" panose="02070309020205020404" pitchFamily="49" charset="0"/>
              </a:rPr>
              <a:t>(</a:t>
            </a:r>
            <a:r>
              <a:rPr lang="en-GB" altLang="en-US" sz="1050" dirty="0" err="1">
                <a:latin typeface="Courier New" panose="02070309020205020404" pitchFamily="49" charset="0"/>
              </a:rPr>
              <a:t>X_test</a:t>
            </a:r>
            <a:r>
              <a:rPr lang="en-GB" altLang="en-US" sz="1050" dirty="0">
                <a:latin typeface="Courier New" panose="02070309020205020404" pitchFamily="49" charset="0"/>
              </a:rPr>
              <a:t>)</a:t>
            </a: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>
                <a:latin typeface="Courier New" panose="02070309020205020404" pitchFamily="49" charset="0"/>
              </a:rPr>
              <a:t>accuracy= </a:t>
            </a:r>
            <a:r>
              <a:rPr lang="en-GB" altLang="en-US" sz="1050" dirty="0" err="1">
                <a:latin typeface="Courier New" panose="02070309020205020404" pitchFamily="49" charset="0"/>
              </a:rPr>
              <a:t>reg.score</a:t>
            </a:r>
            <a:r>
              <a:rPr lang="en-GB" altLang="en-US" sz="1050" dirty="0">
                <a:latin typeface="Courier New" panose="02070309020205020404" pitchFamily="49" charset="0"/>
              </a:rPr>
              <a:t>(</a:t>
            </a:r>
            <a:r>
              <a:rPr lang="en-GB" altLang="en-US" sz="1050" dirty="0" err="1">
                <a:latin typeface="Courier New" panose="02070309020205020404" pitchFamily="49" charset="0"/>
              </a:rPr>
              <a:t>X_test</a:t>
            </a:r>
            <a:r>
              <a:rPr lang="en-GB" altLang="en-US" sz="1050" dirty="0">
                <a:latin typeface="Courier New" panose="02070309020205020404" pitchFamily="49" charset="0"/>
              </a:rPr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05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263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IE" altLang="en-US" sz="2400" dirty="0" smtClean="0"/>
              <a:t>Regression R</a:t>
            </a:r>
            <a:r>
              <a:rPr lang="en-IE" altLang="en-US" sz="2400" baseline="30000" dirty="0" smtClean="0"/>
              <a:t>2 </a:t>
            </a:r>
            <a:r>
              <a:rPr lang="en-IE" altLang="en-US" sz="2400" dirty="0" smtClean="0"/>
              <a:t>Interpretation</a:t>
            </a:r>
            <a:br>
              <a:rPr lang="en-IE" altLang="en-US" sz="2400" dirty="0" smtClean="0"/>
            </a:br>
            <a:r>
              <a:rPr lang="en-IE" altLang="en-US" sz="2400" dirty="0" smtClean="0"/>
              <a:t> (the square of the correlation coefficient)</a:t>
            </a:r>
            <a:endParaRPr lang="en-US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4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1129" y="1120379"/>
                <a:ext cx="6172200" cy="518816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IE" altLang="en-US" sz="1200" dirty="0" smtClean="0"/>
                  <a:t>There are several </a:t>
                </a:r>
                <a:r>
                  <a:rPr lang="en-IE" altLang="en-US" sz="1200" dirty="0" smtClean="0"/>
                  <a:t>metrics </a:t>
                </a:r>
                <a:r>
                  <a:rPr lang="en-IE" altLang="en-US" sz="1200" dirty="0" smtClean="0"/>
                  <a:t>that help us to monitor how good a job linear regression is doing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IE" altLang="en-US" sz="1200" dirty="0"/>
                  <a:t>R</a:t>
                </a:r>
                <a:r>
                  <a:rPr lang="en-IE" altLang="en-US" sz="1200" baseline="30000" dirty="0"/>
                  <a:t>2 </a:t>
                </a:r>
                <a:r>
                  <a:rPr lang="en-IE" altLang="en-US" sz="1200" dirty="0" smtClean="0"/>
                  <a:t>(</a:t>
                </a:r>
                <a:r>
                  <a:rPr lang="en-IE" altLang="en-US" sz="1200" dirty="0"/>
                  <a:t>coefficient of </a:t>
                </a:r>
                <a:r>
                  <a:rPr lang="en-IE" altLang="en-US" sz="1200" dirty="0" smtClean="0"/>
                  <a:t>determination) is an evaluation </a:t>
                </a:r>
                <a:r>
                  <a:rPr lang="en-IE" altLang="en-US" sz="1200" dirty="0"/>
                  <a:t>matric that doesn’t have the shortcoming of </a:t>
                </a:r>
                <a:r>
                  <a:rPr lang="en-IE" altLang="en-US" sz="1200" dirty="0" smtClean="0"/>
                  <a:t>sum of squares such </a:t>
                </a:r>
                <a:r>
                  <a:rPr lang="en-IE" altLang="en-US" sz="1200" dirty="0"/>
                  <a:t>as sensitivity to the amount of training data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IE" altLang="en-US" sz="1200" dirty="0"/>
                  <a:t>R</a:t>
                </a:r>
                <a:r>
                  <a:rPr lang="en-IE" altLang="en-US" sz="1200" baseline="30000" dirty="0"/>
                  <a:t>2</a:t>
                </a:r>
                <a:r>
                  <a:rPr lang="en-IE" altLang="en-US" sz="1200" dirty="0"/>
                  <a:t>= proportion of variation explained by (or predictive ability of) the regression</a:t>
                </a:r>
              </a:p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NZ" altLang="en-US" sz="1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NZ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NZ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NZ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NZ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en-US" sz="1200" dirty="0" smtClean="0"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IE" altLang="en-US" sz="1200" dirty="0" smtClean="0"/>
                  <a:t>R</a:t>
                </a:r>
                <a:r>
                  <a:rPr lang="en-IE" altLang="en-US" sz="1200" baseline="30000" dirty="0" smtClean="0"/>
                  <a:t>2  </a:t>
                </a:r>
                <a:r>
                  <a:rPr lang="en-IE" altLang="en-US" sz="1200" dirty="0" smtClean="0"/>
                  <a:t>is returned by </a:t>
                </a:r>
                <a:r>
                  <a:rPr lang="en-IE" altLang="en-US" sz="1200" dirty="0" err="1" smtClean="0"/>
                  <a:t>scikit</a:t>
                </a:r>
                <a:r>
                  <a:rPr lang="en-IE" altLang="en-US" sz="1200" dirty="0" smtClean="0"/>
                  <a:t> learn score method of the linear </a:t>
                </a:r>
                <a:r>
                  <a:rPr lang="en-IE" altLang="en-US" sz="1200" dirty="0"/>
                  <a:t>regression model </a:t>
                </a:r>
                <a:endParaRPr lang="en-IE" altLang="en-US" sz="12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altLang="en-US" sz="1200" dirty="0" smtClean="0"/>
                  <a:t>&gt;&gt;&gt; </a:t>
                </a:r>
                <a:r>
                  <a:rPr lang="en-GB" altLang="en-US" sz="1200" dirty="0" smtClean="0">
                    <a:latin typeface="Courier New" panose="02070309020205020404" pitchFamily="49" charset="0"/>
                  </a:rPr>
                  <a:t>accuracy = </a:t>
                </a:r>
                <a:r>
                  <a:rPr lang="en-GB" altLang="en-US" sz="1200" dirty="0" err="1">
                    <a:latin typeface="Courier New" panose="02070309020205020404" pitchFamily="49" charset="0"/>
                  </a:rPr>
                  <a:t>reg.score</a:t>
                </a:r>
                <a:r>
                  <a:rPr lang="en-GB" altLang="en-US" sz="1200" dirty="0">
                    <a:latin typeface="Courier New" panose="02070309020205020404" pitchFamily="49" charset="0"/>
                  </a:rPr>
                  <a:t>(</a:t>
                </a:r>
                <a:r>
                  <a:rPr lang="en-GB" altLang="en-US" sz="1200" dirty="0" err="1">
                    <a:latin typeface="Courier New" panose="02070309020205020404" pitchFamily="49" charset="0"/>
                  </a:rPr>
                  <a:t>X_test</a:t>
                </a:r>
                <a:r>
                  <a:rPr lang="en-GB" altLang="en-US" sz="1200" dirty="0">
                    <a:latin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endParaRPr lang="en-IE" altLang="en-US" sz="1200" dirty="0" smtClean="0"/>
              </a:p>
              <a:p>
                <a:pPr>
                  <a:lnSpc>
                    <a:spcPct val="90000"/>
                  </a:lnSpc>
                </a:pPr>
                <a:endParaRPr lang="en-IE" altLang="en-US" sz="1200" dirty="0" smtClean="0"/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</p:txBody>
          </p:sp>
        </mc:Choice>
        <mc:Fallback>
          <p:sp>
            <p:nvSpPr>
              <p:cNvPr id="234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1129" y="1120379"/>
                <a:ext cx="6172200" cy="518816"/>
              </a:xfrm>
              <a:blipFill>
                <a:blip r:embed="rId2"/>
                <a:stretch>
                  <a:fillRect t="-4706" b="-18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296466" y="4382869"/>
            <a:ext cx="3024188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r>
              <a:rPr lang="en-IE" altLang="en-US" dirty="0">
                <a:latin typeface="Times New Roman" pitchFamily="18" charset="0"/>
              </a:rPr>
              <a:t>Variation in y is almost fully </a:t>
            </a:r>
          </a:p>
          <a:p>
            <a:r>
              <a:rPr lang="en-IE" altLang="en-US" dirty="0">
                <a:latin typeface="Times New Roman" pitchFamily="18" charset="0"/>
              </a:rPr>
              <a:t>explained by x</a:t>
            </a:r>
            <a:r>
              <a:rPr lang="en-IE" altLang="en-US" dirty="0">
                <a:latin typeface="Times New Roman" pitchFamily="18" charset="0"/>
                <a:sym typeface="Wingdings" panose="05000000000000000000" pitchFamily="2" charset="2"/>
              </a:rPr>
              <a:t></a:t>
            </a:r>
            <a:r>
              <a:rPr lang="en-IE" altLang="en-US" dirty="0">
                <a:latin typeface="Times New Roman" pitchFamily="18" charset="0"/>
              </a:rPr>
              <a:t>R</a:t>
            </a:r>
            <a:r>
              <a:rPr lang="en-IE" altLang="en-US" baseline="30000" dirty="0">
                <a:latin typeface="Times New Roman" pitchFamily="18" charset="0"/>
              </a:rPr>
              <a:t>2 </a:t>
            </a:r>
            <a:r>
              <a:rPr lang="en-IE" altLang="en-US" dirty="0">
                <a:latin typeface="Times New Roman" pitchFamily="18" charset="0"/>
                <a:cs typeface="Times New Roman" pitchFamily="18" charset="0"/>
              </a:rPr>
              <a:t>≈ 1</a:t>
            </a: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3158728" y="4440019"/>
            <a:ext cx="369927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r>
              <a:rPr lang="en-IE" altLang="en-US" dirty="0">
                <a:latin typeface="Times New Roman" pitchFamily="18" charset="0"/>
              </a:rPr>
              <a:t>Still some variation in y left over</a:t>
            </a:r>
          </a:p>
          <a:p>
            <a:r>
              <a:rPr lang="en-IE" altLang="en-US" dirty="0">
                <a:latin typeface="Times New Roman" pitchFamily="18" charset="0"/>
              </a:rPr>
              <a:t>(not explained by x)</a:t>
            </a:r>
            <a:r>
              <a:rPr lang="en-IE" altLang="en-US" dirty="0">
                <a:latin typeface="Times New Roman" pitchFamily="18" charset="0"/>
                <a:sym typeface="Wingdings" panose="05000000000000000000" pitchFamily="2" charset="2"/>
              </a:rPr>
              <a:t></a:t>
            </a:r>
            <a:r>
              <a:rPr lang="en-IE" altLang="en-US" dirty="0">
                <a:latin typeface="Times New Roman" pitchFamily="18" charset="0"/>
              </a:rPr>
              <a:t> R</a:t>
            </a:r>
            <a:r>
              <a:rPr lang="en-IE" altLang="en-US" baseline="30000" dirty="0">
                <a:latin typeface="Times New Roman" pitchFamily="18" charset="0"/>
              </a:rPr>
              <a:t>2 </a:t>
            </a:r>
            <a:r>
              <a:rPr lang="en-IE" altLang="en-US" dirty="0">
                <a:latin typeface="Times New Roman" pitchFamily="18" charset="0"/>
                <a:cs typeface="Times New Roman" pitchFamily="18" charset="0"/>
              </a:rPr>
              <a:t>&lt; 1</a:t>
            </a:r>
          </a:p>
        </p:txBody>
      </p:sp>
      <p:pic>
        <p:nvPicPr>
          <p:cNvPr id="234502" name="Picture 6" descr="f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11"/>
          <a:stretch/>
        </p:blipFill>
        <p:spPr bwMode="auto">
          <a:xfrm>
            <a:off x="3861792" y="2876550"/>
            <a:ext cx="1796058" cy="128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3" name="Picture 7" descr="f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3"/>
          <a:stretch/>
        </p:blipFill>
        <p:spPr bwMode="auto">
          <a:xfrm>
            <a:off x="703263" y="2888039"/>
            <a:ext cx="1754187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475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831339" y="3128962"/>
            <a:ext cx="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88440" y="2983409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831339" y="3943350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2527980" y="3883522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H="1">
            <a:off x="831339" y="1683292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488440" y="1580601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>
            <a:off x="831339" y="2540542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50" name="Text Box 38"/>
          <p:cNvSpPr txBox="1">
            <a:spLocks noChangeArrowheads="1"/>
          </p:cNvSpPr>
          <p:nvPr/>
        </p:nvSpPr>
        <p:spPr bwMode="auto">
          <a:xfrm>
            <a:off x="2527980" y="2480714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51" name="Rectangle 39"/>
          <p:cNvSpPr>
            <a:spLocks noChangeArrowheads="1"/>
          </p:cNvSpPr>
          <p:nvPr/>
        </p:nvSpPr>
        <p:spPr bwMode="auto">
          <a:xfrm>
            <a:off x="3257550" y="1414463"/>
            <a:ext cx="60579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007" tIns="32004" rIns="64007" bIns="32004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4431789" y="3128962"/>
            <a:ext cx="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66" name="Text Box 54"/>
          <p:cNvSpPr txBox="1">
            <a:spLocks noChangeArrowheads="1"/>
          </p:cNvSpPr>
          <p:nvPr/>
        </p:nvSpPr>
        <p:spPr bwMode="auto">
          <a:xfrm>
            <a:off x="4088890" y="2983409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67" name="Line 55"/>
          <p:cNvSpPr>
            <a:spLocks noChangeShapeType="1"/>
          </p:cNvSpPr>
          <p:nvPr/>
        </p:nvSpPr>
        <p:spPr bwMode="auto">
          <a:xfrm>
            <a:off x="4431789" y="3943350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68" name="Line 56"/>
          <p:cNvSpPr>
            <a:spLocks noChangeShapeType="1"/>
          </p:cNvSpPr>
          <p:nvPr/>
        </p:nvSpPr>
        <p:spPr bwMode="auto">
          <a:xfrm flipH="1">
            <a:off x="4431789" y="1683292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84" name="Text Box 72"/>
          <p:cNvSpPr txBox="1">
            <a:spLocks noChangeArrowheads="1"/>
          </p:cNvSpPr>
          <p:nvPr/>
        </p:nvSpPr>
        <p:spPr bwMode="auto">
          <a:xfrm>
            <a:off x="4088890" y="1580601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85" name="Line 73"/>
          <p:cNvSpPr>
            <a:spLocks noChangeShapeType="1"/>
          </p:cNvSpPr>
          <p:nvPr/>
        </p:nvSpPr>
        <p:spPr bwMode="auto">
          <a:xfrm>
            <a:off x="4431789" y="2540542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6128430" y="2480714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88" name="Text Box 76"/>
          <p:cNvSpPr txBox="1">
            <a:spLocks noChangeArrowheads="1"/>
          </p:cNvSpPr>
          <p:nvPr/>
        </p:nvSpPr>
        <p:spPr bwMode="auto">
          <a:xfrm>
            <a:off x="6146289" y="3883522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92" name="Line 80"/>
          <p:cNvSpPr>
            <a:spLocks noChangeShapeType="1"/>
          </p:cNvSpPr>
          <p:nvPr/>
        </p:nvSpPr>
        <p:spPr bwMode="auto">
          <a:xfrm flipV="1">
            <a:off x="831339" y="1769016"/>
            <a:ext cx="1771650" cy="6429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3" name="Line 81"/>
          <p:cNvSpPr>
            <a:spLocks noChangeShapeType="1"/>
          </p:cNvSpPr>
          <p:nvPr/>
        </p:nvSpPr>
        <p:spPr bwMode="auto">
          <a:xfrm>
            <a:off x="945639" y="3128962"/>
            <a:ext cx="1371600" cy="7286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4" name="Freeform 82"/>
          <p:cNvSpPr>
            <a:spLocks/>
          </p:cNvSpPr>
          <p:nvPr/>
        </p:nvSpPr>
        <p:spPr bwMode="auto">
          <a:xfrm>
            <a:off x="4546089" y="1826167"/>
            <a:ext cx="1657350" cy="628650"/>
          </a:xfrm>
          <a:custGeom>
            <a:avLst/>
            <a:gdLst>
              <a:gd name="T0" fmla="*/ 0 w 1392"/>
              <a:gd name="T1" fmla="*/ 1117600 h 704"/>
              <a:gd name="T2" fmla="*/ 1143000 w 1392"/>
              <a:gd name="T3" fmla="*/ 50800 h 704"/>
              <a:gd name="T4" fmla="*/ 2209800 w 1392"/>
              <a:gd name="T5" fmla="*/ 812800 h 7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704">
                <a:moveTo>
                  <a:pt x="0" y="704"/>
                </a:moveTo>
                <a:cubicBezTo>
                  <a:pt x="244" y="384"/>
                  <a:pt x="488" y="64"/>
                  <a:pt x="720" y="32"/>
                </a:cubicBezTo>
                <a:cubicBezTo>
                  <a:pt x="952" y="0"/>
                  <a:pt x="1172" y="256"/>
                  <a:pt x="1392" y="51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5" name="Freeform 83"/>
          <p:cNvSpPr>
            <a:spLocks/>
          </p:cNvSpPr>
          <p:nvPr/>
        </p:nvSpPr>
        <p:spPr bwMode="auto">
          <a:xfrm>
            <a:off x="4546089" y="2957512"/>
            <a:ext cx="1371600" cy="814388"/>
          </a:xfrm>
          <a:custGeom>
            <a:avLst/>
            <a:gdLst>
              <a:gd name="T0" fmla="*/ 0 w 1152"/>
              <a:gd name="T1" fmla="*/ 1447800 h 912"/>
              <a:gd name="T2" fmla="*/ 1295400 w 1152"/>
              <a:gd name="T3" fmla="*/ 990600 h 912"/>
              <a:gd name="T4" fmla="*/ 1828800 w 1152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312" y="844"/>
                  <a:pt x="624" y="776"/>
                  <a:pt x="816" y="624"/>
                </a:cubicBezTo>
                <a:cubicBezTo>
                  <a:pt x="1008" y="472"/>
                  <a:pt x="1080" y="236"/>
                  <a:pt x="115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6" name="Rectangle 8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Caveat! Not all Relationships between two variables are linear</a:t>
            </a:r>
          </a:p>
        </p:txBody>
      </p:sp>
      <p:sp>
        <p:nvSpPr>
          <p:cNvPr id="84" name="Multiply 83"/>
          <p:cNvSpPr/>
          <p:nvPr/>
        </p:nvSpPr>
        <p:spPr>
          <a:xfrm>
            <a:off x="945639" y="20690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Multiply 84"/>
          <p:cNvSpPr/>
          <p:nvPr/>
        </p:nvSpPr>
        <p:spPr>
          <a:xfrm>
            <a:off x="1288539" y="22976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Multiply 85"/>
          <p:cNvSpPr/>
          <p:nvPr/>
        </p:nvSpPr>
        <p:spPr>
          <a:xfrm>
            <a:off x="1288539" y="19547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Multiply 86"/>
          <p:cNvSpPr/>
          <p:nvPr/>
        </p:nvSpPr>
        <p:spPr>
          <a:xfrm>
            <a:off x="2332512" y="190474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Multiply 87"/>
          <p:cNvSpPr/>
          <p:nvPr/>
        </p:nvSpPr>
        <p:spPr>
          <a:xfrm>
            <a:off x="1574289" y="17261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867551" y="1267793"/>
            <a:ext cx="1714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Linear Relationships</a:t>
            </a:r>
            <a:endParaRPr lang="en-US" sz="1350" dirty="0"/>
          </a:p>
        </p:txBody>
      </p:sp>
      <p:sp>
        <p:nvSpPr>
          <p:cNvPr id="90" name="TextBox 89"/>
          <p:cNvSpPr txBox="1"/>
          <p:nvPr/>
        </p:nvSpPr>
        <p:spPr>
          <a:xfrm>
            <a:off x="4550646" y="1265336"/>
            <a:ext cx="1953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Curvilinear Relationships</a:t>
            </a:r>
            <a:endParaRPr lang="en-US" sz="1350" dirty="0"/>
          </a:p>
        </p:txBody>
      </p:sp>
      <p:sp>
        <p:nvSpPr>
          <p:cNvPr id="91" name="Multiply 90"/>
          <p:cNvSpPr/>
          <p:nvPr/>
        </p:nvSpPr>
        <p:spPr>
          <a:xfrm>
            <a:off x="1631439" y="21833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Multiply 91"/>
          <p:cNvSpPr/>
          <p:nvPr/>
        </p:nvSpPr>
        <p:spPr>
          <a:xfrm>
            <a:off x="2031489" y="17023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Multiply 92"/>
          <p:cNvSpPr/>
          <p:nvPr/>
        </p:nvSpPr>
        <p:spPr>
          <a:xfrm>
            <a:off x="1974339" y="20119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Multiply 93"/>
          <p:cNvSpPr/>
          <p:nvPr/>
        </p:nvSpPr>
        <p:spPr>
          <a:xfrm>
            <a:off x="1003283" y="33389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Multiply 94"/>
          <p:cNvSpPr/>
          <p:nvPr/>
        </p:nvSpPr>
        <p:spPr>
          <a:xfrm>
            <a:off x="1346183" y="34290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Multiply 95"/>
          <p:cNvSpPr/>
          <p:nvPr/>
        </p:nvSpPr>
        <p:spPr>
          <a:xfrm>
            <a:off x="1174239" y="30289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Multiply 96"/>
          <p:cNvSpPr/>
          <p:nvPr/>
        </p:nvSpPr>
        <p:spPr>
          <a:xfrm>
            <a:off x="2202939" y="35766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Multiply 97"/>
          <p:cNvSpPr/>
          <p:nvPr/>
        </p:nvSpPr>
        <p:spPr>
          <a:xfrm>
            <a:off x="1459989" y="32004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Multiply 98"/>
          <p:cNvSpPr/>
          <p:nvPr/>
        </p:nvSpPr>
        <p:spPr>
          <a:xfrm>
            <a:off x="1631439" y="36337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Multiply 99"/>
          <p:cNvSpPr/>
          <p:nvPr/>
        </p:nvSpPr>
        <p:spPr>
          <a:xfrm>
            <a:off x="1745739" y="33480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Multiply 100"/>
          <p:cNvSpPr/>
          <p:nvPr/>
        </p:nvSpPr>
        <p:spPr>
          <a:xfrm>
            <a:off x="2031983" y="34623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Multiply 101"/>
          <p:cNvSpPr/>
          <p:nvPr/>
        </p:nvSpPr>
        <p:spPr>
          <a:xfrm>
            <a:off x="4486712" y="21595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Multiply 102"/>
          <p:cNvSpPr/>
          <p:nvPr/>
        </p:nvSpPr>
        <p:spPr>
          <a:xfrm>
            <a:off x="4829612" y="22616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Multiply 103"/>
          <p:cNvSpPr/>
          <p:nvPr/>
        </p:nvSpPr>
        <p:spPr>
          <a:xfrm>
            <a:off x="4717539" y="19187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Multiply 104"/>
          <p:cNvSpPr/>
          <p:nvPr/>
        </p:nvSpPr>
        <p:spPr>
          <a:xfrm>
            <a:off x="5860539" y="18976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Multiply 105"/>
          <p:cNvSpPr/>
          <p:nvPr/>
        </p:nvSpPr>
        <p:spPr>
          <a:xfrm>
            <a:off x="5003289" y="17023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Multiply 106"/>
          <p:cNvSpPr/>
          <p:nvPr/>
        </p:nvSpPr>
        <p:spPr>
          <a:xfrm>
            <a:off x="5517639" y="18976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Multiply 107"/>
          <p:cNvSpPr/>
          <p:nvPr/>
        </p:nvSpPr>
        <p:spPr>
          <a:xfrm>
            <a:off x="5572562" y="16663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Multiply 108"/>
          <p:cNvSpPr/>
          <p:nvPr/>
        </p:nvSpPr>
        <p:spPr>
          <a:xfrm>
            <a:off x="5944037" y="217953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Multiply 109"/>
          <p:cNvSpPr/>
          <p:nvPr/>
        </p:nvSpPr>
        <p:spPr>
          <a:xfrm>
            <a:off x="5231889" y="18976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Multiply 110"/>
          <p:cNvSpPr/>
          <p:nvPr/>
        </p:nvSpPr>
        <p:spPr>
          <a:xfrm>
            <a:off x="5003289" y="20452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Multiply 111"/>
          <p:cNvSpPr/>
          <p:nvPr/>
        </p:nvSpPr>
        <p:spPr>
          <a:xfrm>
            <a:off x="6048734" y="19609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Multiply 112"/>
          <p:cNvSpPr/>
          <p:nvPr/>
        </p:nvSpPr>
        <p:spPr>
          <a:xfrm>
            <a:off x="6236930" y="210750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Multiply 113"/>
          <p:cNvSpPr/>
          <p:nvPr/>
        </p:nvSpPr>
        <p:spPr>
          <a:xfrm>
            <a:off x="4675271" y="370309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Multiply 114"/>
          <p:cNvSpPr/>
          <p:nvPr/>
        </p:nvSpPr>
        <p:spPr>
          <a:xfrm>
            <a:off x="4488939" y="35311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Multiply 115"/>
          <p:cNvSpPr/>
          <p:nvPr/>
        </p:nvSpPr>
        <p:spPr>
          <a:xfrm>
            <a:off x="5706199" y="333906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Multiply 116"/>
          <p:cNvSpPr/>
          <p:nvPr/>
        </p:nvSpPr>
        <p:spPr>
          <a:xfrm>
            <a:off x="5036780" y="371194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Multiply 117"/>
          <p:cNvSpPr/>
          <p:nvPr/>
        </p:nvSpPr>
        <p:spPr>
          <a:xfrm>
            <a:off x="5346189" y="358829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Multiply 118"/>
          <p:cNvSpPr/>
          <p:nvPr/>
        </p:nvSpPr>
        <p:spPr>
          <a:xfrm>
            <a:off x="5346189" y="33025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Multiply 119"/>
          <p:cNvSpPr/>
          <p:nvPr/>
        </p:nvSpPr>
        <p:spPr>
          <a:xfrm>
            <a:off x="5689089" y="28453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Multiply 120"/>
          <p:cNvSpPr/>
          <p:nvPr/>
        </p:nvSpPr>
        <p:spPr>
          <a:xfrm>
            <a:off x="5077549" y="333906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Multiply 121"/>
          <p:cNvSpPr/>
          <p:nvPr/>
        </p:nvSpPr>
        <p:spPr>
          <a:xfrm>
            <a:off x="4848949" y="34867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Multiply 122"/>
          <p:cNvSpPr/>
          <p:nvPr/>
        </p:nvSpPr>
        <p:spPr>
          <a:xfrm>
            <a:off x="5860539" y="31549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Multiply 123"/>
          <p:cNvSpPr/>
          <p:nvPr/>
        </p:nvSpPr>
        <p:spPr>
          <a:xfrm>
            <a:off x="5917689" y="29146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914400" y="4333875"/>
            <a:ext cx="5174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will see in future lectures advanced techniques to deal with nonlinear relationships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96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797422"/>
            <a:ext cx="2592689" cy="247539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700" dirty="0"/>
              <a:t>Sometimes there is simple no relationship between two Variables: No Correlation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3922668" y="3345908"/>
            <a:ext cx="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3579769" y="3200355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3922668" y="4160296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5619309" y="4100468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3922668" y="1700258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96" name="Text Box 36"/>
          <p:cNvSpPr txBox="1">
            <a:spLocks noChangeArrowheads="1"/>
          </p:cNvSpPr>
          <p:nvPr/>
        </p:nvSpPr>
        <p:spPr bwMode="auto">
          <a:xfrm>
            <a:off x="3579769" y="1597567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>
            <a:off x="3922668" y="2557508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98" name="Text Box 38"/>
          <p:cNvSpPr txBox="1">
            <a:spLocks noChangeArrowheads="1"/>
          </p:cNvSpPr>
          <p:nvPr/>
        </p:nvSpPr>
        <p:spPr bwMode="auto">
          <a:xfrm>
            <a:off x="5619309" y="2497680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5399" name="Rectangle 39"/>
          <p:cNvSpPr>
            <a:spLocks noChangeArrowheads="1"/>
          </p:cNvSpPr>
          <p:nvPr/>
        </p:nvSpPr>
        <p:spPr bwMode="auto">
          <a:xfrm>
            <a:off x="3257550" y="1414463"/>
            <a:ext cx="60579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007" tIns="32004" rIns="64007" bIns="32004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46" name="TextBox 45"/>
          <p:cNvSpPr txBox="1"/>
          <p:nvPr/>
        </p:nvSpPr>
        <p:spPr>
          <a:xfrm>
            <a:off x="3922668" y="899195"/>
            <a:ext cx="1953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Weak or no Relationships</a:t>
            </a:r>
            <a:endParaRPr lang="en-US" sz="1350" dirty="0"/>
          </a:p>
        </p:txBody>
      </p:sp>
      <p:sp>
        <p:nvSpPr>
          <p:cNvPr id="48" name="Multiply 47"/>
          <p:cNvSpPr/>
          <p:nvPr/>
        </p:nvSpPr>
        <p:spPr>
          <a:xfrm>
            <a:off x="4025996" y="218214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Multiply 48"/>
          <p:cNvSpPr/>
          <p:nvPr/>
        </p:nvSpPr>
        <p:spPr>
          <a:xfrm>
            <a:off x="4057650" y="16002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Multiply 49"/>
          <p:cNvSpPr/>
          <p:nvPr/>
        </p:nvSpPr>
        <p:spPr>
          <a:xfrm>
            <a:off x="5496026" y="18075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Multiply 50"/>
          <p:cNvSpPr/>
          <p:nvPr/>
        </p:nvSpPr>
        <p:spPr>
          <a:xfrm>
            <a:off x="5130455" y="17677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Multiply 51"/>
          <p:cNvSpPr/>
          <p:nvPr/>
        </p:nvSpPr>
        <p:spPr>
          <a:xfrm>
            <a:off x="4457700" y="20335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Multiply 52"/>
          <p:cNvSpPr/>
          <p:nvPr/>
        </p:nvSpPr>
        <p:spPr>
          <a:xfrm>
            <a:off x="4616105" y="225829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Multiply 53"/>
          <p:cNvSpPr/>
          <p:nvPr/>
        </p:nvSpPr>
        <p:spPr>
          <a:xfrm>
            <a:off x="5600700" y="20335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Multiply 54"/>
          <p:cNvSpPr/>
          <p:nvPr/>
        </p:nvSpPr>
        <p:spPr>
          <a:xfrm>
            <a:off x="4940396" y="197735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Multiply 55"/>
          <p:cNvSpPr/>
          <p:nvPr/>
        </p:nvSpPr>
        <p:spPr>
          <a:xfrm>
            <a:off x="3961703" y="19795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Multiply 56"/>
          <p:cNvSpPr/>
          <p:nvPr/>
        </p:nvSpPr>
        <p:spPr>
          <a:xfrm>
            <a:off x="4247453" y="206049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Multiply 57"/>
          <p:cNvSpPr/>
          <p:nvPr/>
        </p:nvSpPr>
        <p:spPr>
          <a:xfrm>
            <a:off x="4304603" y="180808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Multiply 58"/>
          <p:cNvSpPr/>
          <p:nvPr/>
        </p:nvSpPr>
        <p:spPr>
          <a:xfrm>
            <a:off x="4787555" y="21106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Multiply 59"/>
          <p:cNvSpPr/>
          <p:nvPr/>
        </p:nvSpPr>
        <p:spPr>
          <a:xfrm>
            <a:off x="4590353" y="169378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Multiply 60"/>
          <p:cNvSpPr/>
          <p:nvPr/>
        </p:nvSpPr>
        <p:spPr>
          <a:xfrm>
            <a:off x="4857750" y="17478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Multiply 61"/>
          <p:cNvSpPr/>
          <p:nvPr/>
        </p:nvSpPr>
        <p:spPr>
          <a:xfrm>
            <a:off x="5372100" y="21717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Multiply 62"/>
          <p:cNvSpPr/>
          <p:nvPr/>
        </p:nvSpPr>
        <p:spPr>
          <a:xfrm>
            <a:off x="5073305" y="208684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Multiply 63"/>
          <p:cNvSpPr/>
          <p:nvPr/>
        </p:nvSpPr>
        <p:spPr>
          <a:xfrm>
            <a:off x="4629150" y="18820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Multiply 64"/>
          <p:cNvSpPr/>
          <p:nvPr/>
        </p:nvSpPr>
        <p:spPr>
          <a:xfrm>
            <a:off x="5359055" y="19963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Multiply 65"/>
          <p:cNvSpPr/>
          <p:nvPr/>
        </p:nvSpPr>
        <p:spPr>
          <a:xfrm>
            <a:off x="5473355" y="15763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Multiply 67"/>
          <p:cNvSpPr/>
          <p:nvPr/>
        </p:nvSpPr>
        <p:spPr>
          <a:xfrm>
            <a:off x="4547694" y="31994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Multiply 68"/>
          <p:cNvSpPr/>
          <p:nvPr/>
        </p:nvSpPr>
        <p:spPr>
          <a:xfrm>
            <a:off x="4694193" y="32670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Multiply 69"/>
          <p:cNvSpPr/>
          <p:nvPr/>
        </p:nvSpPr>
        <p:spPr>
          <a:xfrm>
            <a:off x="5115588" y="369675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Multiply 70"/>
          <p:cNvSpPr/>
          <p:nvPr/>
        </p:nvSpPr>
        <p:spPr>
          <a:xfrm>
            <a:off x="4878432" y="333094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Multiply 71"/>
          <p:cNvSpPr/>
          <p:nvPr/>
        </p:nvSpPr>
        <p:spPr>
          <a:xfrm>
            <a:off x="4418903" y="373703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Multiply 72"/>
          <p:cNvSpPr/>
          <p:nvPr/>
        </p:nvSpPr>
        <p:spPr>
          <a:xfrm>
            <a:off x="4371975" y="336470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Multiply 73"/>
          <p:cNvSpPr/>
          <p:nvPr/>
        </p:nvSpPr>
        <p:spPr>
          <a:xfrm>
            <a:off x="5029200" y="33051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Multiply 74"/>
          <p:cNvSpPr/>
          <p:nvPr/>
        </p:nvSpPr>
        <p:spPr>
          <a:xfrm>
            <a:off x="4979687" y="34623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Multiply 75"/>
          <p:cNvSpPr/>
          <p:nvPr/>
        </p:nvSpPr>
        <p:spPr>
          <a:xfrm>
            <a:off x="4837798" y="317561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Multiply 76"/>
          <p:cNvSpPr/>
          <p:nvPr/>
        </p:nvSpPr>
        <p:spPr>
          <a:xfrm>
            <a:off x="4590353" y="38514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Multiply 77"/>
          <p:cNvSpPr/>
          <p:nvPr/>
        </p:nvSpPr>
        <p:spPr>
          <a:xfrm>
            <a:off x="4394411" y="35599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Multiply 78"/>
          <p:cNvSpPr/>
          <p:nvPr/>
        </p:nvSpPr>
        <p:spPr>
          <a:xfrm>
            <a:off x="4808237" y="375154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Multiply 79"/>
          <p:cNvSpPr/>
          <p:nvPr/>
        </p:nvSpPr>
        <p:spPr>
          <a:xfrm>
            <a:off x="4514850" y="34051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Multiply 80"/>
          <p:cNvSpPr/>
          <p:nvPr/>
        </p:nvSpPr>
        <p:spPr>
          <a:xfrm>
            <a:off x="4744862" y="343714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Multiply 81"/>
          <p:cNvSpPr/>
          <p:nvPr/>
        </p:nvSpPr>
        <p:spPr>
          <a:xfrm>
            <a:off x="4964157" y="386348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Multiply 82"/>
          <p:cNvSpPr/>
          <p:nvPr/>
        </p:nvSpPr>
        <p:spPr>
          <a:xfrm>
            <a:off x="4873280" y="35971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Multiply 83"/>
          <p:cNvSpPr/>
          <p:nvPr/>
        </p:nvSpPr>
        <p:spPr>
          <a:xfrm>
            <a:off x="4643710" y="36576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Multiply 84"/>
          <p:cNvSpPr/>
          <p:nvPr/>
        </p:nvSpPr>
        <p:spPr>
          <a:xfrm>
            <a:off x="4792707" y="39161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Multiply 85"/>
          <p:cNvSpPr/>
          <p:nvPr/>
        </p:nvSpPr>
        <p:spPr>
          <a:xfrm>
            <a:off x="5124740" y="351707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TextBox 66"/>
          <p:cNvSpPr txBox="1"/>
          <p:nvPr/>
        </p:nvSpPr>
        <p:spPr>
          <a:xfrm>
            <a:off x="378413" y="3834670"/>
            <a:ext cx="3117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That is, there is no way of predicting Y from 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108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707322" y="2962341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71" name="Text Box 35"/>
          <p:cNvSpPr txBox="1">
            <a:spLocks noChangeArrowheads="1"/>
          </p:cNvSpPr>
          <p:nvPr/>
        </p:nvSpPr>
        <p:spPr bwMode="auto">
          <a:xfrm>
            <a:off x="364423" y="2859650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>
            <a:off x="707322" y="3819591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73" name="Text Box 37"/>
          <p:cNvSpPr txBox="1">
            <a:spLocks noChangeArrowheads="1"/>
          </p:cNvSpPr>
          <p:nvPr/>
        </p:nvSpPr>
        <p:spPr bwMode="auto">
          <a:xfrm>
            <a:off x="2403963" y="3759763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3257550" y="1414463"/>
            <a:ext cx="60579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007" tIns="32004" rIns="64007" bIns="32004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4391" name="Line 55"/>
          <p:cNvSpPr>
            <a:spLocks noChangeShapeType="1"/>
          </p:cNvSpPr>
          <p:nvPr/>
        </p:nvSpPr>
        <p:spPr bwMode="auto">
          <a:xfrm flipH="1">
            <a:off x="4307772" y="2962341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407" name="Text Box 71"/>
          <p:cNvSpPr txBox="1">
            <a:spLocks noChangeArrowheads="1"/>
          </p:cNvSpPr>
          <p:nvPr/>
        </p:nvSpPr>
        <p:spPr bwMode="auto">
          <a:xfrm>
            <a:off x="3964873" y="2859650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4408" name="Line 72"/>
          <p:cNvSpPr>
            <a:spLocks noChangeShapeType="1"/>
          </p:cNvSpPr>
          <p:nvPr/>
        </p:nvSpPr>
        <p:spPr bwMode="auto">
          <a:xfrm>
            <a:off x="4307772" y="3819591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410" name="Text Box 74"/>
          <p:cNvSpPr txBox="1">
            <a:spLocks noChangeArrowheads="1"/>
          </p:cNvSpPr>
          <p:nvPr/>
        </p:nvSpPr>
        <p:spPr bwMode="auto">
          <a:xfrm>
            <a:off x="6004413" y="3759763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4431" name="Line 95"/>
          <p:cNvSpPr>
            <a:spLocks noChangeShapeType="1"/>
          </p:cNvSpPr>
          <p:nvPr/>
        </p:nvSpPr>
        <p:spPr bwMode="auto">
          <a:xfrm flipV="1">
            <a:off x="878772" y="3005203"/>
            <a:ext cx="1543050" cy="7286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4433" name="Line 97"/>
          <p:cNvSpPr>
            <a:spLocks noChangeShapeType="1"/>
          </p:cNvSpPr>
          <p:nvPr/>
        </p:nvSpPr>
        <p:spPr bwMode="auto">
          <a:xfrm flipV="1">
            <a:off x="4479222" y="2833753"/>
            <a:ext cx="1543050" cy="7286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4435" name="Rectangle 99"/>
          <p:cNvSpPr>
            <a:spLocks noGrp="1" noChangeArrowheads="1"/>
          </p:cNvSpPr>
          <p:nvPr>
            <p:ph type="title"/>
          </p:nvPr>
        </p:nvSpPr>
        <p:spPr>
          <a:xfrm>
            <a:off x="342652" y="387699"/>
            <a:ext cx="6172200" cy="642938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NZ" altLang="en-US" sz="2400" dirty="0" smtClean="0"/>
              <a:t>If there is a </a:t>
            </a:r>
            <a:r>
              <a:rPr lang="en-NZ" altLang="en-US" sz="2400" dirty="0" smtClean="0"/>
              <a:t>linear relationship</a:t>
            </a:r>
            <a:r>
              <a:rPr lang="en-NZ" altLang="en-US" sz="2400" dirty="0" smtClean="0"/>
              <a:t>, the strength </a:t>
            </a:r>
            <a:r>
              <a:rPr lang="en-NZ" altLang="en-US" sz="2400" dirty="0"/>
              <a:t>of the </a:t>
            </a:r>
            <a:r>
              <a:rPr lang="en-NZ" altLang="en-US" sz="2400" dirty="0" smtClean="0"/>
              <a:t>relationship </a:t>
            </a:r>
            <a:r>
              <a:rPr lang="en-NZ" altLang="en-US" sz="2400" dirty="0"/>
              <a:t>is referred to as the </a:t>
            </a:r>
            <a:r>
              <a:rPr lang="en-NZ" altLang="en-US" sz="2400" b="1" dirty="0"/>
              <a:t>Correlation</a:t>
            </a:r>
            <a:endParaRPr lang="en-US" altLang="en-US" sz="24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728261" y="1896896"/>
            <a:ext cx="1714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Strong relationships</a:t>
            </a:r>
            <a:endParaRPr lang="en-US" sz="1350" dirty="0"/>
          </a:p>
        </p:txBody>
      </p:sp>
      <p:sp>
        <p:nvSpPr>
          <p:cNvPr id="95" name="TextBox 94"/>
          <p:cNvSpPr txBox="1"/>
          <p:nvPr/>
        </p:nvSpPr>
        <p:spPr>
          <a:xfrm>
            <a:off x="4411356" y="1894439"/>
            <a:ext cx="1953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Weak Relationships</a:t>
            </a:r>
            <a:endParaRPr lang="en-US" sz="1350" dirty="0"/>
          </a:p>
        </p:txBody>
      </p:sp>
      <p:sp>
        <p:nvSpPr>
          <p:cNvPr id="96" name="Multiply 95"/>
          <p:cNvSpPr/>
          <p:nvPr/>
        </p:nvSpPr>
        <p:spPr>
          <a:xfrm>
            <a:off x="821622" y="34957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Multiply 96"/>
          <p:cNvSpPr/>
          <p:nvPr/>
        </p:nvSpPr>
        <p:spPr>
          <a:xfrm>
            <a:off x="1107372" y="357674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Multiply 97"/>
          <p:cNvSpPr/>
          <p:nvPr/>
        </p:nvSpPr>
        <p:spPr>
          <a:xfrm>
            <a:off x="1164522" y="33243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Multiply 98"/>
          <p:cNvSpPr/>
          <p:nvPr/>
        </p:nvSpPr>
        <p:spPr>
          <a:xfrm>
            <a:off x="1964622" y="324099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Multiply 99"/>
          <p:cNvSpPr/>
          <p:nvPr/>
        </p:nvSpPr>
        <p:spPr>
          <a:xfrm>
            <a:off x="1450272" y="32100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Multiply 100"/>
          <p:cNvSpPr/>
          <p:nvPr/>
        </p:nvSpPr>
        <p:spPr>
          <a:xfrm>
            <a:off x="1450272" y="34052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Multiply 101"/>
          <p:cNvSpPr/>
          <p:nvPr/>
        </p:nvSpPr>
        <p:spPr>
          <a:xfrm>
            <a:off x="2078922" y="29480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Multiply 102"/>
          <p:cNvSpPr/>
          <p:nvPr/>
        </p:nvSpPr>
        <p:spPr>
          <a:xfrm>
            <a:off x="1736022" y="32909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Multiply 103"/>
          <p:cNvSpPr/>
          <p:nvPr/>
        </p:nvSpPr>
        <p:spPr>
          <a:xfrm>
            <a:off x="4460614" y="336249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Multiply 104"/>
          <p:cNvSpPr/>
          <p:nvPr/>
        </p:nvSpPr>
        <p:spPr>
          <a:xfrm>
            <a:off x="4707822" y="35529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Multiply 105"/>
          <p:cNvSpPr/>
          <p:nvPr/>
        </p:nvSpPr>
        <p:spPr>
          <a:xfrm>
            <a:off x="5930644" y="298794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Multiply 106"/>
          <p:cNvSpPr/>
          <p:nvPr/>
        </p:nvSpPr>
        <p:spPr>
          <a:xfrm>
            <a:off x="5565072" y="29480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Multiply 107"/>
          <p:cNvSpPr/>
          <p:nvPr/>
        </p:nvSpPr>
        <p:spPr>
          <a:xfrm>
            <a:off x="5089264" y="307674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Multiply 108"/>
          <p:cNvSpPr/>
          <p:nvPr/>
        </p:nvSpPr>
        <p:spPr>
          <a:xfrm>
            <a:off x="5050722" y="34386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Multiply 109"/>
          <p:cNvSpPr/>
          <p:nvPr/>
        </p:nvSpPr>
        <p:spPr>
          <a:xfrm>
            <a:off x="5850822" y="27194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Multiply 110"/>
          <p:cNvSpPr/>
          <p:nvPr/>
        </p:nvSpPr>
        <p:spPr>
          <a:xfrm>
            <a:off x="5375014" y="31577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Multiply 111"/>
          <p:cNvSpPr/>
          <p:nvPr/>
        </p:nvSpPr>
        <p:spPr>
          <a:xfrm>
            <a:off x="4396321" y="315988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Multiply 112"/>
          <p:cNvSpPr/>
          <p:nvPr/>
        </p:nvSpPr>
        <p:spPr>
          <a:xfrm>
            <a:off x="4682071" y="324084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Multiply 113"/>
          <p:cNvSpPr/>
          <p:nvPr/>
        </p:nvSpPr>
        <p:spPr>
          <a:xfrm>
            <a:off x="4739221" y="29884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Multiply 114"/>
          <p:cNvSpPr/>
          <p:nvPr/>
        </p:nvSpPr>
        <p:spPr>
          <a:xfrm>
            <a:off x="5222172" y="32909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Multiply 115"/>
          <p:cNvSpPr/>
          <p:nvPr/>
        </p:nvSpPr>
        <p:spPr>
          <a:xfrm>
            <a:off x="5024971" y="28741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Multiply 116"/>
          <p:cNvSpPr/>
          <p:nvPr/>
        </p:nvSpPr>
        <p:spPr>
          <a:xfrm>
            <a:off x="5336472" y="27194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Multiply 117"/>
          <p:cNvSpPr/>
          <p:nvPr/>
        </p:nvSpPr>
        <p:spPr>
          <a:xfrm>
            <a:off x="5653621" y="261219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Multiply 118"/>
          <p:cNvSpPr/>
          <p:nvPr/>
        </p:nvSpPr>
        <p:spPr>
          <a:xfrm>
            <a:off x="5507922" y="32671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Multiply 119"/>
          <p:cNvSpPr/>
          <p:nvPr/>
        </p:nvSpPr>
        <p:spPr>
          <a:xfrm>
            <a:off x="1717501" y="312818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Multiply 120"/>
          <p:cNvSpPr/>
          <p:nvPr/>
        </p:nvSpPr>
        <p:spPr>
          <a:xfrm>
            <a:off x="2003251" y="320914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Multiply 121"/>
          <p:cNvSpPr/>
          <p:nvPr/>
        </p:nvSpPr>
        <p:spPr>
          <a:xfrm>
            <a:off x="1898606" y="301006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Multiply 122"/>
          <p:cNvSpPr/>
          <p:nvPr/>
        </p:nvSpPr>
        <p:spPr>
          <a:xfrm>
            <a:off x="975213" y="33981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Multiply 123"/>
          <p:cNvSpPr/>
          <p:nvPr/>
        </p:nvSpPr>
        <p:spPr>
          <a:xfrm>
            <a:off x="2346151" y="284243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Multiply 124"/>
          <p:cNvSpPr/>
          <p:nvPr/>
        </p:nvSpPr>
        <p:spPr>
          <a:xfrm>
            <a:off x="1307397" y="352893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Multiply 125"/>
          <p:cNvSpPr/>
          <p:nvPr/>
        </p:nvSpPr>
        <p:spPr>
          <a:xfrm>
            <a:off x="1614577" y="339488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Multiply 126"/>
          <p:cNvSpPr/>
          <p:nvPr/>
        </p:nvSpPr>
        <p:spPr>
          <a:xfrm>
            <a:off x="2224620" y="312708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725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286000" y="2584128"/>
            <a:ext cx="4495800" cy="12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1037044"/>
                <a:ext cx="1155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37044"/>
                <a:ext cx="115595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81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810000" y="438150"/>
            <a:ext cx="1447800" cy="4390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96140" y="1828233"/>
                <a:ext cx="1423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40" y="1828233"/>
                <a:ext cx="142365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62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86000" y="361950"/>
            <a:ext cx="4419600" cy="4466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27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86000" y="361950"/>
            <a:ext cx="3810000" cy="3856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55710" y="1657350"/>
                <a:ext cx="15831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0" y="1657350"/>
                <a:ext cx="158319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slope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0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4754</TotalTime>
  <Words>1870</Words>
  <Application>Microsoft Office PowerPoint</Application>
  <PresentationFormat>Custom</PresentationFormat>
  <Paragraphs>363</Paragraphs>
  <Slides>54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Gill Sans</vt:lpstr>
      <vt:lpstr>Helvetica</vt:lpstr>
      <vt:lpstr>Symbol</vt:lpstr>
      <vt:lpstr>Tahoma</vt:lpstr>
      <vt:lpstr>Times</vt:lpstr>
      <vt:lpstr>Times New Roman</vt:lpstr>
      <vt:lpstr>Wingdings</vt:lpstr>
      <vt:lpstr>ヒラギノ角ゴ ProN W3</vt:lpstr>
      <vt:lpstr>1_Lecture</vt:lpstr>
      <vt:lpstr>2_Office Theme</vt:lpstr>
      <vt:lpstr>3_Office Theme</vt:lpstr>
      <vt:lpstr>PowerPoint Presentation</vt:lpstr>
      <vt:lpstr>Where are we at?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Regression uses a linear equation to model data</vt:lpstr>
      <vt:lpstr>Using the linear equation to model data</vt:lpstr>
      <vt:lpstr>Using the linear equation to model data</vt:lpstr>
      <vt:lpstr>Why is it important to get a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line has the best fit to the data?</vt:lpstr>
      <vt:lpstr>Which line has the best fit to the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Moment to pause and reflect</vt:lpstr>
      <vt:lpstr>PowerPoint Presentation</vt:lpstr>
      <vt:lpstr>Intuition about finding the minimum of a multivariable function</vt:lpstr>
      <vt:lpstr>PowerPoint Presentation</vt:lpstr>
      <vt:lpstr>How does the grading descent algorithm know in which direction to go in the search for the optimal parameter θ? Using the mathematical concept of a derivative</vt:lpstr>
      <vt:lpstr>Gradient descent: visual proof that the algorithm works</vt:lpstr>
      <vt:lpstr>PowerPoint Presentation</vt:lpstr>
      <vt:lpstr>PowerPoint Presentation</vt:lpstr>
      <vt:lpstr>Global and local Maximum/Minimum in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Scikit-learn's interface for linear regression</vt:lpstr>
      <vt:lpstr>Regression R2 Interpretation  (the square of the correlation coefficient)</vt:lpstr>
      <vt:lpstr>Caveat! Not all Relationships between two variables are linear</vt:lpstr>
      <vt:lpstr>Sometimes there is simple no relationship between two Variables: No Correlation</vt:lpstr>
      <vt:lpstr>If there is a linear relationship, the strength of the relationship is referred to as the Correlation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283</cp:revision>
  <dcterms:created xsi:type="dcterms:W3CDTF">2010-07-08T21:59:02Z</dcterms:created>
  <dcterms:modified xsi:type="dcterms:W3CDTF">2019-02-02T23:16:00Z</dcterms:modified>
</cp:coreProperties>
</file>